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63" r:id="rId9"/>
    <p:sldId id="257" r:id="rId10"/>
    <p:sldId id="264" r:id="rId11"/>
    <p:sldId id="265" r:id="rId12"/>
    <p:sldId id="266" r:id="rId13"/>
    <p:sldId id="267" r:id="rId14"/>
    <p:sldId id="268" r:id="rId15"/>
    <p:sldId id="269" r:id="rId16"/>
    <p:sldId id="270" r:id="rId17"/>
    <p:sldId id="271" r:id="rId18"/>
    <p:sldId id="272" r:id="rId19"/>
    <p:sldId id="273" r:id="rId20"/>
    <p:sldId id="274" r:id="rId21"/>
    <p:sldId id="292" r:id="rId22"/>
    <p:sldId id="293" r:id="rId23"/>
    <p:sldId id="275" r:id="rId24"/>
    <p:sldId id="276" r:id="rId25"/>
    <p:sldId id="277" r:id="rId26"/>
    <p:sldId id="278" r:id="rId27"/>
    <p:sldId id="279" r:id="rId28"/>
    <p:sldId id="280" r:id="rId29"/>
    <p:sldId id="281" r:id="rId30"/>
    <p:sldId id="282" r:id="rId31"/>
    <p:sldId id="28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15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392461ED-22E5-47F8-8F7E-4105C071ECF9}" type="datetimeFigureOut">
              <a:rPr lang="ms-MY" smtClean="0"/>
              <a:pPr/>
              <a:t>22/12/2013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6E5AB0E-48ED-4F35-B6EE-FC97E4CE7E57}" type="slidenum">
              <a:rPr lang="ms-MY" smtClean="0"/>
              <a:pPr/>
              <a:t>‹#›</a:t>
            </a:fld>
            <a:endParaRPr lang="ms-MY"/>
          </a:p>
        </p:txBody>
      </p:sp>
    </p:spTree>
    <p:extLst>
      <p:ext uri="{BB962C8B-B14F-4D97-AF65-F5344CB8AC3E}">
        <p14:creationId xmlns:p14="http://schemas.microsoft.com/office/powerpoint/2010/main" xmlns="" val="229777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92461ED-22E5-47F8-8F7E-4105C071ECF9}" type="datetimeFigureOut">
              <a:rPr lang="ms-MY" smtClean="0"/>
              <a:pPr/>
              <a:t>22/12/2013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6E5AB0E-48ED-4F35-B6EE-FC97E4CE7E57}" type="slidenum">
              <a:rPr lang="ms-MY" smtClean="0"/>
              <a:pPr/>
              <a:t>‹#›</a:t>
            </a:fld>
            <a:endParaRPr lang="ms-MY"/>
          </a:p>
        </p:txBody>
      </p:sp>
    </p:spTree>
    <p:extLst>
      <p:ext uri="{BB962C8B-B14F-4D97-AF65-F5344CB8AC3E}">
        <p14:creationId xmlns:p14="http://schemas.microsoft.com/office/powerpoint/2010/main" xmlns="" val="1666959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92461ED-22E5-47F8-8F7E-4105C071ECF9}" type="datetimeFigureOut">
              <a:rPr lang="ms-MY" smtClean="0"/>
              <a:pPr/>
              <a:t>22/12/2013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6E5AB0E-48ED-4F35-B6EE-FC97E4CE7E57}" type="slidenum">
              <a:rPr lang="ms-MY" smtClean="0"/>
              <a:pPr/>
              <a:t>‹#›</a:t>
            </a:fld>
            <a:endParaRPr lang="ms-MY"/>
          </a:p>
        </p:txBody>
      </p:sp>
    </p:spTree>
    <p:extLst>
      <p:ext uri="{BB962C8B-B14F-4D97-AF65-F5344CB8AC3E}">
        <p14:creationId xmlns:p14="http://schemas.microsoft.com/office/powerpoint/2010/main" xmlns="" val="2430764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4260CE55-AD51-44BC-936A-2936041F912A}" type="datetimeFigureOut">
              <a:rPr lang="ms-MY" smtClean="0">
                <a:solidFill>
                  <a:prstClr val="black">
                    <a:tint val="75000"/>
                  </a:prstClr>
                </a:solidFill>
              </a:rPr>
              <a:pPr/>
              <a:t>22/12/2013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6886A0D-59C8-4D46-B85C-B640F28DD56E}"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4260CE55-AD51-44BC-936A-2936041F912A}" type="datetimeFigureOut">
              <a:rPr lang="ms-MY" smtClean="0">
                <a:solidFill>
                  <a:prstClr val="black">
                    <a:tint val="75000"/>
                  </a:prstClr>
                </a:solidFill>
              </a:rPr>
              <a:pPr/>
              <a:t>22/12/2013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6886A0D-59C8-4D46-B85C-B640F28DD56E}"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60CE55-AD51-44BC-936A-2936041F912A}" type="datetimeFigureOut">
              <a:rPr lang="ms-MY" smtClean="0">
                <a:solidFill>
                  <a:prstClr val="black">
                    <a:tint val="75000"/>
                  </a:prstClr>
                </a:solidFill>
              </a:rPr>
              <a:pPr/>
              <a:t>22/12/2013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6886A0D-59C8-4D46-B85C-B640F28DD56E}"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4260CE55-AD51-44BC-936A-2936041F912A}" type="datetimeFigureOut">
              <a:rPr lang="ms-MY" smtClean="0">
                <a:solidFill>
                  <a:prstClr val="black">
                    <a:tint val="75000"/>
                  </a:prstClr>
                </a:solidFill>
              </a:rPr>
              <a:pPr/>
              <a:t>22/12/2013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D6886A0D-59C8-4D46-B85C-B640F28DD56E}"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4260CE55-AD51-44BC-936A-2936041F912A}" type="datetimeFigureOut">
              <a:rPr lang="ms-MY" smtClean="0">
                <a:solidFill>
                  <a:prstClr val="black">
                    <a:tint val="75000"/>
                  </a:prstClr>
                </a:solidFill>
              </a:rPr>
              <a:pPr/>
              <a:t>22/12/2013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D6886A0D-59C8-4D46-B85C-B640F28DD56E}"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4260CE55-AD51-44BC-936A-2936041F912A}" type="datetimeFigureOut">
              <a:rPr lang="ms-MY" smtClean="0">
                <a:solidFill>
                  <a:prstClr val="black">
                    <a:tint val="75000"/>
                  </a:prstClr>
                </a:solidFill>
              </a:rPr>
              <a:pPr/>
              <a:t>22/12/2013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D6886A0D-59C8-4D46-B85C-B640F28DD56E}"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0CE55-AD51-44BC-936A-2936041F912A}" type="datetimeFigureOut">
              <a:rPr lang="ms-MY" smtClean="0">
                <a:solidFill>
                  <a:prstClr val="black">
                    <a:tint val="75000"/>
                  </a:prstClr>
                </a:solidFill>
              </a:rPr>
              <a:pPr/>
              <a:t>22/12/2013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D6886A0D-59C8-4D46-B85C-B640F28DD56E}"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60CE55-AD51-44BC-936A-2936041F912A}" type="datetimeFigureOut">
              <a:rPr lang="ms-MY" smtClean="0">
                <a:solidFill>
                  <a:prstClr val="black">
                    <a:tint val="75000"/>
                  </a:prstClr>
                </a:solidFill>
              </a:rPr>
              <a:pPr/>
              <a:t>22/12/2013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D6886A0D-59C8-4D46-B85C-B640F28DD56E}"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92461ED-22E5-47F8-8F7E-4105C071ECF9}" type="datetimeFigureOut">
              <a:rPr lang="ms-MY" smtClean="0"/>
              <a:pPr/>
              <a:t>22/12/2013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6E5AB0E-48ED-4F35-B6EE-FC97E4CE7E57}" type="slidenum">
              <a:rPr lang="ms-MY" smtClean="0"/>
              <a:pPr/>
              <a:t>‹#›</a:t>
            </a:fld>
            <a:endParaRPr lang="ms-MY"/>
          </a:p>
        </p:txBody>
      </p:sp>
    </p:spTree>
    <p:extLst>
      <p:ext uri="{BB962C8B-B14F-4D97-AF65-F5344CB8AC3E}">
        <p14:creationId xmlns:p14="http://schemas.microsoft.com/office/powerpoint/2010/main" xmlns="" val="2870554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60CE55-AD51-44BC-936A-2936041F912A}" type="datetimeFigureOut">
              <a:rPr lang="ms-MY" smtClean="0">
                <a:solidFill>
                  <a:prstClr val="black">
                    <a:tint val="75000"/>
                  </a:prstClr>
                </a:solidFill>
              </a:rPr>
              <a:pPr/>
              <a:t>22/12/2013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D6886A0D-59C8-4D46-B85C-B640F28DD56E}"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4260CE55-AD51-44BC-936A-2936041F912A}" type="datetimeFigureOut">
              <a:rPr lang="ms-MY" smtClean="0">
                <a:solidFill>
                  <a:prstClr val="black">
                    <a:tint val="75000"/>
                  </a:prstClr>
                </a:solidFill>
              </a:rPr>
              <a:pPr/>
              <a:t>22/12/2013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6886A0D-59C8-4D46-B85C-B640F28DD56E}"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4260CE55-AD51-44BC-936A-2936041F912A}" type="datetimeFigureOut">
              <a:rPr lang="ms-MY" smtClean="0">
                <a:solidFill>
                  <a:prstClr val="black">
                    <a:tint val="75000"/>
                  </a:prstClr>
                </a:solidFill>
              </a:rPr>
              <a:pPr/>
              <a:t>22/12/2013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6886A0D-59C8-4D46-B85C-B640F28DD56E}"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12/22/2013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12/22/2013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12/22/2013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12/22/2013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2461ED-22E5-47F8-8F7E-4105C071ECF9}" type="datetimeFigureOut">
              <a:rPr lang="ms-MY" smtClean="0"/>
              <a:pPr/>
              <a:t>22/12/2013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6E5AB0E-48ED-4F35-B6EE-FC97E4CE7E57}" type="slidenum">
              <a:rPr lang="ms-MY" smtClean="0"/>
              <a:pPr/>
              <a:t>‹#›</a:t>
            </a:fld>
            <a:endParaRPr lang="ms-MY"/>
          </a:p>
        </p:txBody>
      </p:sp>
    </p:spTree>
    <p:extLst>
      <p:ext uri="{BB962C8B-B14F-4D97-AF65-F5344CB8AC3E}">
        <p14:creationId xmlns:p14="http://schemas.microsoft.com/office/powerpoint/2010/main" xmlns="" val="737736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12/22/2013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12/22/2013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392461ED-22E5-47F8-8F7E-4105C071ECF9}" type="datetimeFigureOut">
              <a:rPr lang="ms-MY" smtClean="0"/>
              <a:pPr/>
              <a:t>22/12/2013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86E5AB0E-48ED-4F35-B6EE-FC97E4CE7E57}" type="slidenum">
              <a:rPr lang="ms-MY" smtClean="0"/>
              <a:pPr/>
              <a:t>‹#›</a:t>
            </a:fld>
            <a:endParaRPr lang="ms-MY"/>
          </a:p>
        </p:txBody>
      </p:sp>
    </p:spTree>
    <p:extLst>
      <p:ext uri="{BB962C8B-B14F-4D97-AF65-F5344CB8AC3E}">
        <p14:creationId xmlns:p14="http://schemas.microsoft.com/office/powerpoint/2010/main" xmlns="" val="103385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392461ED-22E5-47F8-8F7E-4105C071ECF9}" type="datetimeFigureOut">
              <a:rPr lang="ms-MY" smtClean="0"/>
              <a:pPr/>
              <a:t>22/12/2013</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86E5AB0E-48ED-4F35-B6EE-FC97E4CE7E57}" type="slidenum">
              <a:rPr lang="ms-MY" smtClean="0"/>
              <a:pPr/>
              <a:t>‹#›</a:t>
            </a:fld>
            <a:endParaRPr lang="ms-MY"/>
          </a:p>
        </p:txBody>
      </p:sp>
    </p:spTree>
    <p:extLst>
      <p:ext uri="{BB962C8B-B14F-4D97-AF65-F5344CB8AC3E}">
        <p14:creationId xmlns:p14="http://schemas.microsoft.com/office/powerpoint/2010/main" xmlns="" val="97531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392461ED-22E5-47F8-8F7E-4105C071ECF9}" type="datetimeFigureOut">
              <a:rPr lang="ms-MY" smtClean="0"/>
              <a:pPr/>
              <a:t>22/12/2013</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86E5AB0E-48ED-4F35-B6EE-FC97E4CE7E57}" type="slidenum">
              <a:rPr lang="ms-MY" smtClean="0"/>
              <a:pPr/>
              <a:t>‹#›</a:t>
            </a:fld>
            <a:endParaRPr lang="ms-MY"/>
          </a:p>
        </p:txBody>
      </p:sp>
    </p:spTree>
    <p:extLst>
      <p:ext uri="{BB962C8B-B14F-4D97-AF65-F5344CB8AC3E}">
        <p14:creationId xmlns:p14="http://schemas.microsoft.com/office/powerpoint/2010/main" xmlns="" val="3004858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461ED-22E5-47F8-8F7E-4105C071ECF9}" type="datetimeFigureOut">
              <a:rPr lang="ms-MY" smtClean="0"/>
              <a:pPr/>
              <a:t>22/12/2013</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86E5AB0E-48ED-4F35-B6EE-FC97E4CE7E57}" type="slidenum">
              <a:rPr lang="ms-MY" smtClean="0"/>
              <a:pPr/>
              <a:t>‹#›</a:t>
            </a:fld>
            <a:endParaRPr lang="ms-MY"/>
          </a:p>
        </p:txBody>
      </p:sp>
    </p:spTree>
    <p:extLst>
      <p:ext uri="{BB962C8B-B14F-4D97-AF65-F5344CB8AC3E}">
        <p14:creationId xmlns:p14="http://schemas.microsoft.com/office/powerpoint/2010/main" xmlns="" val="3487801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461ED-22E5-47F8-8F7E-4105C071ECF9}" type="datetimeFigureOut">
              <a:rPr lang="ms-MY" smtClean="0"/>
              <a:pPr/>
              <a:t>22/12/2013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86E5AB0E-48ED-4F35-B6EE-FC97E4CE7E57}" type="slidenum">
              <a:rPr lang="ms-MY" smtClean="0"/>
              <a:pPr/>
              <a:t>‹#›</a:t>
            </a:fld>
            <a:endParaRPr lang="ms-MY"/>
          </a:p>
        </p:txBody>
      </p:sp>
    </p:spTree>
    <p:extLst>
      <p:ext uri="{BB962C8B-B14F-4D97-AF65-F5344CB8AC3E}">
        <p14:creationId xmlns:p14="http://schemas.microsoft.com/office/powerpoint/2010/main" xmlns="" val="3985009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461ED-22E5-47F8-8F7E-4105C071ECF9}" type="datetimeFigureOut">
              <a:rPr lang="ms-MY" smtClean="0"/>
              <a:pPr/>
              <a:t>22/12/2013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86E5AB0E-48ED-4F35-B6EE-FC97E4CE7E57}" type="slidenum">
              <a:rPr lang="ms-MY" smtClean="0"/>
              <a:pPr/>
              <a:t>‹#›</a:t>
            </a:fld>
            <a:endParaRPr lang="ms-MY"/>
          </a:p>
        </p:txBody>
      </p:sp>
    </p:spTree>
    <p:extLst>
      <p:ext uri="{BB962C8B-B14F-4D97-AF65-F5344CB8AC3E}">
        <p14:creationId xmlns:p14="http://schemas.microsoft.com/office/powerpoint/2010/main" xmlns="" val="16814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461ED-22E5-47F8-8F7E-4105C071ECF9}" type="datetimeFigureOut">
              <a:rPr lang="ms-MY" smtClean="0"/>
              <a:pPr/>
              <a:t>22/12/2013</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5AB0E-48ED-4F35-B6EE-FC97E4CE7E57}" type="slidenum">
              <a:rPr lang="ms-MY" smtClean="0"/>
              <a:pPr/>
              <a:t>‹#›</a:t>
            </a:fld>
            <a:endParaRPr lang="ms-MY"/>
          </a:p>
        </p:txBody>
      </p:sp>
    </p:spTree>
    <p:extLst>
      <p:ext uri="{BB962C8B-B14F-4D97-AF65-F5344CB8AC3E}">
        <p14:creationId xmlns:p14="http://schemas.microsoft.com/office/powerpoint/2010/main" xmlns="" val="3985438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0CE55-AD51-44BC-936A-2936041F912A}" type="datetimeFigureOut">
              <a:rPr lang="ms-MY" smtClean="0">
                <a:solidFill>
                  <a:prstClr val="black">
                    <a:tint val="75000"/>
                  </a:prstClr>
                </a:solidFill>
              </a:rPr>
              <a:pPr/>
              <a:t>22/12/2013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86A0D-59C8-4D46-B85C-B640F28DD56E}" type="slidenum">
              <a:rPr lang="ms-MY" smtClean="0">
                <a:solidFill>
                  <a:prstClr val="black">
                    <a:tint val="75000"/>
                  </a:prstClr>
                </a:solidFill>
              </a:rPr>
              <a:pPr/>
              <a:t>‹#›</a:t>
            </a:fld>
            <a:endParaRPr lang="ms-MY">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12/22/2013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87632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547664" y="116632"/>
            <a:ext cx="6215106"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Makna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AutoShape 9"/>
          <p:cNvSpPr>
            <a:spLocks noChangeArrowheads="1"/>
          </p:cNvSpPr>
          <p:nvPr/>
        </p:nvSpPr>
        <p:spPr bwMode="auto">
          <a:xfrm>
            <a:off x="285720" y="2928934"/>
            <a:ext cx="4286280" cy="2286016"/>
          </a:xfrm>
          <a:prstGeom prst="roundRect">
            <a:avLst>
              <a:gd name="adj" fmla="val 16667"/>
            </a:avLst>
          </a:prstGeom>
          <a:solidFill>
            <a:srgbClr val="00660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Amalan-amalan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ketaatan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yang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menghasilkan</a:t>
            </a: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keredhaan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 SWT</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AutoShape 9"/>
          <p:cNvSpPr>
            <a:spLocks noChangeArrowheads="1"/>
          </p:cNvSpPr>
          <p:nvPr/>
        </p:nvSpPr>
        <p:spPr bwMode="auto">
          <a:xfrm>
            <a:off x="4786314" y="2928934"/>
            <a:ext cx="4071966" cy="2214578"/>
          </a:xfrm>
          <a:prstGeom prst="roundRect">
            <a:avLst>
              <a:gd name="adj" fmla="val 16667"/>
            </a:avLst>
          </a:prstGeom>
          <a:solidFill>
            <a:srgbClr val="3333FF"/>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Lengkapkan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keimanan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ketakwaan</a:t>
            </a:r>
            <a:endParaRPr lang="en-US" sz="2400" dirty="0"/>
          </a:p>
        </p:txBody>
      </p:sp>
      <p:sp>
        <p:nvSpPr>
          <p:cNvPr id="6" name="Curved Down Arrow 5"/>
          <p:cNvSpPr/>
          <p:nvPr/>
        </p:nvSpPr>
        <p:spPr>
          <a:xfrm rot="1794813">
            <a:off x="3104545" y="1600858"/>
            <a:ext cx="2714644" cy="1143008"/>
          </a:xfrm>
          <a:prstGeom prst="curvedDown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7" name="Curved Down Arrow 6"/>
          <p:cNvSpPr/>
          <p:nvPr/>
        </p:nvSpPr>
        <p:spPr>
          <a:xfrm rot="19805187" flipH="1">
            <a:off x="675653" y="1672297"/>
            <a:ext cx="2714644" cy="1143008"/>
          </a:xfrm>
          <a:prstGeom prst="curvedDown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8" name="AutoShape 9"/>
          <p:cNvSpPr>
            <a:spLocks noChangeArrowheads="1"/>
          </p:cNvSpPr>
          <p:nvPr/>
        </p:nvSpPr>
        <p:spPr bwMode="auto">
          <a:xfrm>
            <a:off x="571472" y="1428736"/>
            <a:ext cx="4429156" cy="785818"/>
          </a:xfrm>
          <a:prstGeom prst="roundRect">
            <a:avLst>
              <a:gd name="adj" fmla="val 28166"/>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27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Tafsir</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Al-Quran al-</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Azim</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xmlns="" val="929435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ounded Rectangle 2"/>
          <p:cNvSpPr/>
          <p:nvPr/>
        </p:nvSpPr>
        <p:spPr>
          <a:xfrm>
            <a:off x="1451528" y="44624"/>
            <a:ext cx="6000792" cy="714380"/>
          </a:xfrm>
          <a:prstGeom prst="roundRect">
            <a:avLst/>
          </a:prstGeom>
          <a:noFill/>
          <a:ln w="38100">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Sabda</a:t>
            </a:r>
            <a:r>
              <a:rPr lang="en-US" sz="3000" b="1"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b="1"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Rasulullah</a:t>
            </a:r>
            <a:r>
              <a:rPr lang="en-US" sz="3000" b="1"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SAW</a:t>
            </a:r>
            <a:endParaRPr lang="en-US" sz="3000" b="1" spc="3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4" name="Rectangle 3"/>
          <p:cNvSpPr/>
          <p:nvPr/>
        </p:nvSpPr>
        <p:spPr>
          <a:xfrm>
            <a:off x="0" y="1643050"/>
            <a:ext cx="9144000" cy="923330"/>
          </a:xfrm>
          <a:prstGeom prst="rect">
            <a:avLst/>
          </a:prstGeom>
          <a:solidFill>
            <a:srgbClr val="3333FF">
              <a:alpha val="37000"/>
            </a:srgbClr>
          </a:solidFill>
        </p:spPr>
        <p:txBody>
          <a:bodyPr wrap="square">
            <a:spAutoFit/>
          </a:bodyPr>
          <a:lstStyle/>
          <a:p>
            <a:pPr algn="ctr" rtl="1"/>
            <a:r>
              <a:rPr lang="ar-SA" sz="54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أَحَبُّ اْلأَعْمَالِ إِلَى اللهِ أَدْوَمُهَا وَإنْ قَلَّ</a:t>
            </a:r>
            <a:endParaRPr lang="en-US" sz="5400" b="1" dirty="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453846"/>
            <a:ext cx="9144000" cy="1138773"/>
          </a:xfrm>
          <a:prstGeom prst="rect">
            <a:avLst/>
          </a:prstGeom>
          <a:solidFill>
            <a:schemeClr val="accent6">
              <a:lumMod val="50000"/>
              <a:alpha val="51000"/>
            </a:schemeClr>
          </a:solidFill>
          <a:ln w="57150">
            <a:noFill/>
          </a:ln>
        </p:spPr>
        <p:txBody>
          <a:bodyPr wrap="square">
            <a:spAutoFit/>
          </a:bodyP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amat</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disukai</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berterusan</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walaupun</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sedikit</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Hadith</a:t>
            </a:r>
            <a:r>
              <a:rPr lang="en-US"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US"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Imam </a:t>
            </a:r>
            <a:r>
              <a:rPr lang="en-US"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Bukhari</a:t>
            </a:r>
            <a:r>
              <a:rPr lang="en-US"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Muslim.</a:t>
            </a:r>
            <a:endParaRPr lang="en-US" sz="2000" b="1" dirty="0">
              <a:ln w="12700">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92943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AutoShape 9"/>
          <p:cNvSpPr>
            <a:spLocks noChangeArrowheads="1"/>
          </p:cNvSpPr>
          <p:nvPr/>
        </p:nvSpPr>
        <p:spPr bwMode="auto">
          <a:xfrm>
            <a:off x="500034" y="3366112"/>
            <a:ext cx="4572032" cy="1143008"/>
          </a:xfrm>
          <a:prstGeom prst="roundRect">
            <a:avLst>
              <a:gd name="adj" fmla="val 16667"/>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Bukanlah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penghalang</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mendekatkan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diri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padaNya</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4" name="Rectangle 3"/>
          <p:cNvSpPr/>
          <p:nvPr/>
        </p:nvSpPr>
        <p:spPr>
          <a:xfrm>
            <a:off x="0" y="97468"/>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Realiti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kehidupan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kesibukan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ini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ounded Rectangle 4"/>
          <p:cNvSpPr/>
          <p:nvPr/>
        </p:nvSpPr>
        <p:spPr>
          <a:xfrm>
            <a:off x="1403648" y="1928802"/>
            <a:ext cx="6264696" cy="108012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Pekerjaan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persekolahan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pelagai</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urusan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lain</a:t>
            </a:r>
            <a:endParaRPr lang="en-US" sz="2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6" name="Striped Right Arrow 5"/>
          <p:cNvSpPr/>
          <p:nvPr/>
        </p:nvSpPr>
        <p:spPr>
          <a:xfrm rot="6543000">
            <a:off x="1467904" y="2759965"/>
            <a:ext cx="741283" cy="816584"/>
          </a:xfrm>
          <a:prstGeom prst="stripedRightArrow">
            <a:avLst/>
          </a:prstGeom>
          <a:solidFill>
            <a:srgbClr val="FFFF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xmlns="" val="929435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691680" y="169476"/>
            <a:ext cx="607223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Muhasabahla</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AutoShape 9"/>
          <p:cNvSpPr>
            <a:spLocks noChangeArrowheads="1"/>
          </p:cNvSpPr>
          <p:nvPr/>
        </p:nvSpPr>
        <p:spPr bwMode="auto">
          <a:xfrm>
            <a:off x="1745830" y="4429132"/>
            <a:ext cx="6786610" cy="1000132"/>
          </a:xfrm>
          <a:prstGeom prst="roundRect">
            <a:avLst>
              <a:gd name="adj" fmla="val 16667"/>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Menilai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ibadah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sebagai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bekalan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akhirat</a:t>
            </a: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Cloud 4"/>
          <p:cNvSpPr/>
          <p:nvPr/>
        </p:nvSpPr>
        <p:spPr>
          <a:xfrm>
            <a:off x="174226" y="1357298"/>
            <a:ext cx="3357586" cy="1785950"/>
          </a:xfrm>
          <a:prstGeom prst="cloud">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Penghujung</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tahun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ini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p>
        </p:txBody>
      </p:sp>
      <p:sp>
        <p:nvSpPr>
          <p:cNvPr id="6" name="AutoShape 9"/>
          <p:cNvSpPr>
            <a:spLocks noChangeArrowheads="1"/>
          </p:cNvSpPr>
          <p:nvPr/>
        </p:nvSpPr>
        <p:spPr bwMode="auto">
          <a:xfrm>
            <a:off x="1674392" y="3214686"/>
            <a:ext cx="6715172" cy="928694"/>
          </a:xfrm>
          <a:prstGeom prst="roundRect">
            <a:avLst>
              <a:gd name="adj" fmla="val 10299"/>
            </a:avLst>
          </a:prstGeom>
          <a:solidFill>
            <a:srgbClr val="6600CC"/>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Menilai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mutu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serta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keberkesanan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kerja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amalan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dilakukan</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Right Arrow 6"/>
          <p:cNvSpPr/>
          <p:nvPr/>
        </p:nvSpPr>
        <p:spPr>
          <a:xfrm rot="2161444">
            <a:off x="1031450" y="3143248"/>
            <a:ext cx="785818" cy="642942"/>
          </a:xfrm>
          <a:prstGeom prst="rightArrow">
            <a:avLst/>
          </a:prstGeom>
          <a:solidFill>
            <a:srgbClr val="00B0F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ffectLst>
                <a:glow rad="101600">
                  <a:schemeClr val="tx1">
                    <a:alpha val="60000"/>
                  </a:schemeClr>
                </a:glow>
                <a:outerShdw blurRad="38100" dist="38100" dir="2700000" algn="tl">
                  <a:srgbClr val="000000">
                    <a:alpha val="43137"/>
                  </a:srgbClr>
                </a:outerShdw>
              </a:effectLst>
            </a:endParaRPr>
          </a:p>
        </p:txBody>
      </p:sp>
      <p:sp>
        <p:nvSpPr>
          <p:cNvPr id="8" name="Right Arrow 7"/>
          <p:cNvSpPr/>
          <p:nvPr/>
        </p:nvSpPr>
        <p:spPr>
          <a:xfrm rot="2325880">
            <a:off x="1102888" y="4143380"/>
            <a:ext cx="785818" cy="642942"/>
          </a:xfrm>
          <a:prstGeom prst="rightArrow">
            <a:avLst/>
          </a:prstGeom>
          <a:solidFill>
            <a:srgbClr val="00B0F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929435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539552" y="116632"/>
            <a:ext cx="799288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Renungkanlah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95536" y="1460844"/>
            <a:ext cx="3929090" cy="1080120"/>
          </a:xfrm>
          <a:prstGeom prst="roundRect">
            <a:avLst/>
          </a:prstGeom>
          <a:solidFill>
            <a:srgbClr val="990000">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Tahun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baru</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285720" y="5049844"/>
            <a:ext cx="8572560" cy="1235536"/>
          </a:xfrm>
          <a:prstGeom prst="roundRect">
            <a:avLst/>
          </a:prstGeom>
          <a:solidFill>
            <a:srgbClr val="006600">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MUNGKIN..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Malam</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malam</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terakhir</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alam</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dunia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ini</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Down Arrow 5"/>
          <p:cNvSpPr/>
          <p:nvPr/>
        </p:nvSpPr>
        <p:spPr>
          <a:xfrm>
            <a:off x="2843808" y="2396948"/>
            <a:ext cx="4643470" cy="2232248"/>
          </a:xfrm>
          <a:prstGeom prst="downArrow">
            <a:avLst>
              <a:gd name="adj1" fmla="val 72338"/>
              <a:gd name="adj2" fmla="val 50000"/>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ln w="28575">
            <a:solidFill>
              <a:schemeClr val="tx1"/>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algn="ct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Semakin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hampir</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pertemuan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abadi</a:t>
            </a:r>
            <a:endParaRPr lang="ms-MY" sz="28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xmlns="" val="929435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ounded Rectangle 2"/>
          <p:cNvSpPr/>
          <p:nvPr/>
        </p:nvSpPr>
        <p:spPr>
          <a:xfrm>
            <a:off x="683568" y="44624"/>
            <a:ext cx="7704856" cy="714380"/>
          </a:xfrm>
          <a:prstGeom prst="roundRect">
            <a:avLst/>
          </a:prstGeom>
          <a:noFill/>
          <a:ln w="38100">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b="1"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Firman</a:t>
            </a:r>
            <a:r>
              <a:rPr lang="en-US" sz="2600" b="1"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b="1"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Allah </a:t>
            </a:r>
            <a:r>
              <a:rPr lang="en-US" sz="2600" b="1"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Taala</a:t>
            </a:r>
            <a:r>
              <a:rPr lang="en-US" sz="2600" b="1"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endParaRPr lang="en-US" sz="2600" b="1"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600" b="1"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dalam</a:t>
            </a:r>
            <a:r>
              <a:rPr lang="en-US" sz="2600" b="1"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b="1"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Surah</a:t>
            </a:r>
            <a:r>
              <a:rPr lang="en-US" sz="2600" b="1"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b="1"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Az-Zumar</a:t>
            </a:r>
            <a:r>
              <a:rPr lang="en-US" sz="2600" b="1"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b="1"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Ayat</a:t>
            </a:r>
            <a:r>
              <a:rPr lang="en-US" sz="2600" b="1"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42 :-</a:t>
            </a:r>
            <a:endParaRPr lang="en-US" sz="2600" b="1" spc="3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4" name="Rectangle 3"/>
          <p:cNvSpPr/>
          <p:nvPr/>
        </p:nvSpPr>
        <p:spPr>
          <a:xfrm>
            <a:off x="0" y="1196752"/>
            <a:ext cx="9144000" cy="2215991"/>
          </a:xfrm>
          <a:prstGeom prst="rect">
            <a:avLst/>
          </a:prstGeom>
          <a:solidFill>
            <a:srgbClr val="3333FF">
              <a:alpha val="37000"/>
            </a:srgbClr>
          </a:solidFill>
        </p:spPr>
        <p:txBody>
          <a:bodyPr wrap="square">
            <a:spAutoFit/>
          </a:bodyPr>
          <a:lstStyle/>
          <a:p>
            <a:pPr algn="ctr"/>
            <a:r>
              <a:rPr lang="ar-QA" sz="4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يَتَوَفَّى الأَنفُسَ حِينَ مَوْتِهَا وَالَّتِي لَمْ تَمُتْ فِي مَنَامِهَا فَيُمْسِكُ الَّتِي قَضَى عَلَيْهَا الْمَوْتَ وَيُرْسِلُ الأُخْرَى إِلَى أَجَلٍ مُسَمًّى إِنَّ فِي ذَلِكَ لآيَاتٍ لِّقَوْمٍ يَتَفَكَّرُونَ</a:t>
            </a:r>
            <a:endParaRPr lang="en-US"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573016"/>
            <a:ext cx="9144000" cy="3139321"/>
          </a:xfrm>
          <a:prstGeom prst="rect">
            <a:avLst/>
          </a:prstGeom>
          <a:solidFill>
            <a:schemeClr val="accent6">
              <a:lumMod val="50000"/>
              <a:alpha val="55000"/>
            </a:schemeClr>
          </a:solidFill>
          <a:ln w="57150">
            <a:noFill/>
          </a:ln>
        </p:spPr>
        <p:txBody>
          <a:bodyPr wrap="square">
            <a:spAutoFit/>
          </a:bodyPr>
          <a:lstStyle/>
          <a:p>
            <a:pPr algn="ctr">
              <a:defRPr/>
            </a:pPr>
            <a:r>
              <a:rPr lang="ms-MY"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(yang menguasai segala-galanya), Ia mengambil dan memisahkan satu-satu jiwa dari badannya, jiwa orang yang sampai ajalnya semasa matinya, dan jiwa orang yang tidak mati: Dalam masa tidurnya; kemudian ia menahan jiwa orang yang ia tetapkan matinya dan melepaskan balik jiwa yang lain (kebadannya) sehingga sampai ajalnya yang ditentukan. Sesungguhnya yang demikian itu mengandungi tanda-tanda yang membuktikan kekuasaan Allah bagi kaum yang berfikir (untuk memahaminya).”</a:t>
            </a:r>
            <a:endParaRPr lang="en-MY"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92943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691680" y="116632"/>
            <a:ext cx="5929354"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khutbah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94396" y="1484784"/>
            <a:ext cx="8321008" cy="1015522"/>
          </a:xfrm>
          <a:prstGeom prst="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Istiqamah</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endParaRPr lang="en-US" sz="2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323528" y="2857496"/>
            <a:ext cx="8534182" cy="1146998"/>
          </a:xfrm>
          <a:prstGeom prst="roundRect">
            <a:avLst>
              <a:gd name="adj" fmla="val 50000"/>
            </a:avLst>
          </a:prstGeom>
          <a:solidFill>
            <a:srgbClr val="FFC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Muhasabah</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setiap</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masa</a:t>
            </a:r>
            <a:endParaRPr lang="en-US" sz="2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323528" y="4365104"/>
            <a:ext cx="8534752" cy="1152128"/>
          </a:xfrm>
          <a:prstGeom prst="roundRect">
            <a:avLst>
              <a:gd name="adj" fmla="val 50000"/>
            </a:avLst>
          </a:prstGeom>
          <a:gradFill flip="none" rotWithShape="1">
            <a:gsLst>
              <a:gs pos="0">
                <a:srgbClr val="FF6699">
                  <a:shade val="30000"/>
                  <a:satMod val="115000"/>
                </a:srgbClr>
              </a:gs>
              <a:gs pos="50000">
                <a:srgbClr val="FF6699">
                  <a:shade val="67500"/>
                  <a:satMod val="115000"/>
                </a:srgbClr>
              </a:gs>
              <a:gs pos="100000">
                <a:srgbClr val="FF6699">
                  <a:shade val="100000"/>
                  <a:satMod val="115000"/>
                </a:srgbClr>
              </a:gs>
            </a:gsLst>
            <a:lin ang="162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Pertingkatkan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ibadat</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tanpa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menunggu</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tahun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baru</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5-Point Star 6"/>
          <p:cNvSpPr/>
          <p:nvPr/>
        </p:nvSpPr>
        <p:spPr>
          <a:xfrm>
            <a:off x="564632" y="1637350"/>
            <a:ext cx="864096" cy="720080"/>
          </a:xfrm>
          <a:prstGeom prst="star5">
            <a:avLst/>
          </a:prstGeom>
          <a:solidFill>
            <a:schemeClr val="accent6">
              <a:lumMod val="50000"/>
            </a:scheme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a:t>
            </a:r>
            <a:endParaRPr lang="en-MY" sz="2600" dirty="0"/>
          </a:p>
        </p:txBody>
      </p:sp>
      <p:sp>
        <p:nvSpPr>
          <p:cNvPr id="8" name="5-Point Star 7"/>
          <p:cNvSpPr/>
          <p:nvPr/>
        </p:nvSpPr>
        <p:spPr>
          <a:xfrm>
            <a:off x="636070" y="4581128"/>
            <a:ext cx="864096" cy="720080"/>
          </a:xfrm>
          <a:prstGeom prst="star5">
            <a:avLst/>
          </a:prstGeom>
          <a:solidFill>
            <a:schemeClr val="accent6">
              <a:lumMod val="50000"/>
            </a:scheme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en-MY" sz="2600" dirty="0"/>
          </a:p>
        </p:txBody>
      </p:sp>
      <p:sp>
        <p:nvSpPr>
          <p:cNvPr id="9" name="5-Point Star 8"/>
          <p:cNvSpPr/>
          <p:nvPr/>
        </p:nvSpPr>
        <p:spPr>
          <a:xfrm>
            <a:off x="564632" y="3000372"/>
            <a:ext cx="864096" cy="720080"/>
          </a:xfrm>
          <a:prstGeom prst="star5">
            <a:avLst/>
          </a:prstGeom>
          <a:solidFill>
            <a:schemeClr val="accent6">
              <a:lumMod val="50000"/>
            </a:scheme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a:t>
            </a:r>
            <a:endParaRPr lang="en-MY" sz="2600" dirty="0"/>
          </a:p>
        </p:txBody>
      </p:sp>
    </p:spTree>
    <p:extLst>
      <p:ext uri="{BB962C8B-B14F-4D97-AF65-F5344CB8AC3E}">
        <p14:creationId xmlns:p14="http://schemas.microsoft.com/office/powerpoint/2010/main" xmlns="" val="929435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ounded Rectangle 2"/>
          <p:cNvSpPr/>
          <p:nvPr/>
        </p:nvSpPr>
        <p:spPr>
          <a:xfrm>
            <a:off x="214281" y="44624"/>
            <a:ext cx="8799089" cy="714380"/>
          </a:xfrm>
          <a:prstGeom prst="roundRect">
            <a:avLst/>
          </a:prstGeom>
          <a:noFill/>
          <a:ln w="38100">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Firman</a:t>
            </a:r>
            <a:r>
              <a:rPr lang="en-US" sz="2800" b="1"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  </a:t>
            </a:r>
            <a:r>
              <a:rPr lang="en-US" sz="2800" b="1"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Taala</a:t>
            </a:r>
            <a:r>
              <a:rPr lang="en-US" sz="2800" b="1"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800" b="1"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dalam</a:t>
            </a:r>
            <a:r>
              <a:rPr lang="en-US" sz="2800" b="1"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b="1"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Surah</a:t>
            </a:r>
            <a:r>
              <a:rPr lang="en-US" sz="2800" b="1"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a:t>
            </a:r>
            <a:r>
              <a:rPr lang="en-US" sz="2800" b="1"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Mulk</a:t>
            </a:r>
            <a:r>
              <a:rPr lang="en-US" sz="2800" b="1"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b="1"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Ayat</a:t>
            </a:r>
            <a:r>
              <a:rPr lang="en-US" sz="2800" b="1"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2:-</a:t>
            </a:r>
            <a:endParaRPr lang="en-US" sz="2800" b="1" spc="3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4" name="TextBox 3"/>
          <p:cNvSpPr txBox="1"/>
          <p:nvPr/>
        </p:nvSpPr>
        <p:spPr>
          <a:xfrm>
            <a:off x="-32" y="3453846"/>
            <a:ext cx="9144000" cy="2308324"/>
          </a:xfrm>
          <a:prstGeom prst="rect">
            <a:avLst/>
          </a:prstGeom>
          <a:solidFill>
            <a:schemeClr val="accent6">
              <a:lumMod val="50000"/>
              <a:alpha val="49000"/>
            </a:schemeClr>
          </a:solidFill>
          <a:ln w="57150">
            <a:noFill/>
          </a:ln>
        </p:spPr>
        <p:txBody>
          <a:bodyPr wrap="square">
            <a:spAutoFit/>
          </a:bodyPr>
          <a:lstStyle/>
          <a:p>
            <a:pPr algn="ctr">
              <a:defRPr/>
            </a:pPr>
            <a:r>
              <a:rPr lang="ms-MY"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 lah yang telah mentakdirkan adanya mati dan hidup(kamu), untuk menguji dan menzahirkan keadaan kamu: siapakah di antara kamu yang lebih baik amalnya; dan ia Maha Berkuasa (membalas amal kamu) lagi Maha Pengampun (bagi orang-orang yang bertaubat)”</a:t>
            </a:r>
            <a:endPar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5135" y="1643050"/>
            <a:ext cx="9159135" cy="1569660"/>
          </a:xfrm>
          <a:prstGeom prst="rect">
            <a:avLst/>
          </a:prstGeom>
          <a:solidFill>
            <a:srgbClr val="3333FF">
              <a:alpha val="45000"/>
            </a:srgbClr>
          </a:solidFill>
        </p:spPr>
        <p:txBody>
          <a:bodyPr wrap="square">
            <a:spAutoFit/>
          </a:bodyPr>
          <a:lstStyle/>
          <a:p>
            <a:pPr algn="ctr" rtl="1"/>
            <a:r>
              <a:rPr lang="ar-Q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الَّذِي خَلَقَ الْمَوْتَ وَالْحَيَاةَ لِيَبْلُوَكُمْ أَيُّكُمْ أَحْسَنُ عَمَلا</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Q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وَهُوَ الْعَزِيزُ الْغَفُورُ</a:t>
            </a:r>
            <a:endParaRPr lang="en-US" sz="4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92943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1362248"/>
            <a:ext cx="9144000" cy="4154984"/>
          </a:xfrm>
          <a:prstGeom prst="rect">
            <a:avLst/>
          </a:prstGeom>
          <a:solidFill>
            <a:srgbClr val="00B0F0">
              <a:alpha val="16000"/>
            </a:srgbClr>
          </a:solidFill>
        </p:spPr>
        <p:txBody>
          <a:bodyPr wrap="square">
            <a:spAutoFit/>
          </a:bodyPr>
          <a:lstStyle/>
          <a:p>
            <a:pPr algn="ctr" rtl="1"/>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التَّائِبِينَ.</a:t>
            </a:r>
            <a:endParaRPr lang="en-US"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ectangle 3"/>
          <p:cNvSpPr/>
          <p:nvPr/>
        </p:nvSpPr>
        <p:spPr>
          <a:xfrm>
            <a:off x="381001" y="116632"/>
            <a:ext cx="2819399" cy="55399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w="18415" cmpd="sng">
                  <a:solidFill>
                    <a:sysClr val="windowText" lastClr="000000"/>
                  </a:solidFill>
                  <a:prstDash val="solid"/>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Black" pitchFamily="34" charset="0"/>
                <a:ea typeface="Times New Roman"/>
                <a:cs typeface="+mn-cs"/>
              </a:rPr>
              <a:t>PENUTUP</a:t>
            </a:r>
            <a:endParaRPr kumimoji="0" lang="en-MY" sz="3000" b="0" i="0" u="none" strike="noStrike" kern="0" cap="none" spc="0" normalizeH="0" baseline="0" noProof="0" dirty="0">
              <a:ln w="18415" cmpd="sng">
                <a:solidFill>
                  <a:sysClr val="windowText" lastClr="000000"/>
                </a:solidFill>
                <a:prstDash val="solid"/>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Black" pitchFamily="34" charset="0"/>
              <a:cs typeface="+mn-cs"/>
            </a:endParaRPr>
          </a:p>
        </p:txBody>
      </p:sp>
    </p:spTree>
    <p:extLst>
      <p:ext uri="{BB962C8B-B14F-4D97-AF65-F5344CB8AC3E}">
        <p14:creationId xmlns:p14="http://schemas.microsoft.com/office/powerpoint/2010/main" xmlns="" val="929435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4" name="Group 15"/>
          <p:cNvGrpSpPr/>
          <p:nvPr/>
        </p:nvGrpSpPr>
        <p:grpSpPr>
          <a:xfrm>
            <a:off x="-450314" y="-418508"/>
            <a:ext cx="9951536" cy="7490846"/>
            <a:chOff x="-450314" y="-418508"/>
            <a:chExt cx="9951536" cy="7490846"/>
          </a:xfrm>
        </p:grpSpPr>
        <p:grpSp>
          <p:nvGrpSpPr>
            <p:cNvPr id="5" name="Group 4"/>
            <p:cNvGrpSpPr/>
            <p:nvPr/>
          </p:nvGrpSpPr>
          <p:grpSpPr>
            <a:xfrm>
              <a:off x="-450314" y="-418508"/>
              <a:ext cx="9951536" cy="7490846"/>
              <a:chOff x="-450314" y="-418508"/>
              <a:chExt cx="9951536" cy="7490846"/>
            </a:xfrm>
          </p:grpSpPr>
          <p:pic>
            <p:nvPicPr>
              <p:cNvPr id="7" name="Picture 2" descr="http://3.bp.blogspot.com/_wGCq5-udNl8/SaCYlIbYkuI/AAAAAAAAC74/2K3HXtmKvmc/s400/neraka.bmp"/>
              <p:cNvPicPr>
                <a:picLocks noChangeAspect="1" noChangeArrowheads="1"/>
              </p:cNvPicPr>
              <p:nvPr/>
            </p:nvPicPr>
            <p:blipFill>
              <a:blip r:embed="rId2" cstate="print">
                <a:lum bright="-20000"/>
              </a:blip>
              <a:srcRect/>
              <a:stretch>
                <a:fillRect/>
              </a:stretch>
            </p:blipFill>
            <p:spPr bwMode="auto">
              <a:xfrm>
                <a:off x="0" y="0"/>
                <a:ext cx="9144000" cy="6858000"/>
              </a:xfrm>
              <a:prstGeom prst="rect">
                <a:avLst/>
              </a:prstGeom>
              <a:noFill/>
            </p:spPr>
          </p:pic>
          <p:grpSp>
            <p:nvGrpSpPr>
              <p:cNvPr id="8" name="Group 9"/>
              <p:cNvGrpSpPr/>
              <p:nvPr/>
            </p:nvGrpSpPr>
            <p:grpSpPr>
              <a:xfrm>
                <a:off x="-450314" y="-418508"/>
                <a:ext cx="7379768" cy="6276400"/>
                <a:chOff x="-450314" y="-418508"/>
                <a:chExt cx="5219578" cy="6276400"/>
              </a:xfrm>
            </p:grpSpPr>
            <p:pic>
              <p:nvPicPr>
                <p:cNvPr id="12" name="Picture 11" descr="http://lh3.ggpht.com/_sGoCTTQN-nU/Sym1chSz--I/AAAAAAAAArg/rafxGMPyt0c/s800/islam_wallpaper02.jpg"/>
                <p:cNvPicPr>
                  <a:picLocks noChangeAspect="1" noChangeArrowheads="1"/>
                </p:cNvPicPr>
                <p:nvPr/>
              </p:nvPicPr>
              <p:blipFill>
                <a:blip r:embed="rId3" cstate="print"/>
                <a:srcRect b="9756"/>
                <a:stretch>
                  <a:fillRect/>
                </a:stretch>
              </p:blipFill>
              <p:spPr bwMode="auto">
                <a:xfrm>
                  <a:off x="-450314" y="-418508"/>
                  <a:ext cx="5219578" cy="3714776"/>
                </a:xfrm>
                <a:prstGeom prst="rect">
                  <a:avLst/>
                </a:prstGeom>
                <a:noFill/>
                <a:effectLst>
                  <a:softEdge rad="635000"/>
                </a:effectLst>
              </p:spPr>
            </p:pic>
            <p:pic>
              <p:nvPicPr>
                <p:cNvPr id="13" name="Picture 12" descr="http://msmwestmidlands.files.wordpress.com/2010/01/muslim-praying.jpg"/>
                <p:cNvPicPr>
                  <a:picLocks noChangeAspect="1" noChangeArrowheads="1"/>
                </p:cNvPicPr>
                <p:nvPr/>
              </p:nvPicPr>
              <p:blipFill>
                <a:blip r:embed="rId4" cstate="print"/>
                <a:srcRect/>
                <a:stretch>
                  <a:fillRect/>
                </a:stretch>
              </p:blipFill>
              <p:spPr bwMode="auto">
                <a:xfrm>
                  <a:off x="0" y="1643050"/>
                  <a:ext cx="4429125" cy="4214842"/>
                </a:xfrm>
                <a:prstGeom prst="rect">
                  <a:avLst/>
                </a:prstGeom>
                <a:noFill/>
                <a:effectLst>
                  <a:softEdge rad="635000"/>
                </a:effectLst>
              </p:spPr>
            </p:pic>
          </p:grpSp>
          <p:grpSp>
            <p:nvGrpSpPr>
              <p:cNvPr id="9" name="Group 10"/>
              <p:cNvGrpSpPr/>
              <p:nvPr/>
            </p:nvGrpSpPr>
            <p:grpSpPr>
              <a:xfrm>
                <a:off x="3000364" y="928670"/>
                <a:ext cx="6500858" cy="6143668"/>
                <a:chOff x="3000364" y="214338"/>
                <a:chExt cx="6500858" cy="6858000"/>
              </a:xfrm>
            </p:grpSpPr>
            <p:pic>
              <p:nvPicPr>
                <p:cNvPr id="10" name="Picture 6" descr="http://comps.fotosearch.com/comp/BDX/BDX106/islam-emblem_~bxp25655.jpg"/>
                <p:cNvPicPr>
                  <a:picLocks noChangeAspect="1" noChangeArrowheads="1"/>
                </p:cNvPicPr>
                <p:nvPr/>
              </p:nvPicPr>
              <p:blipFill>
                <a:blip r:embed="rId5" cstate="print">
                  <a:duotone>
                    <a:prstClr val="black"/>
                    <a:schemeClr val="accent6">
                      <a:tint val="45000"/>
                      <a:satMod val="400000"/>
                    </a:schemeClr>
                  </a:duotone>
                  <a:lum bright="-30000" contrast="20000"/>
                </a:blip>
                <a:srcRect b="6249"/>
                <a:stretch>
                  <a:fillRect/>
                </a:stretch>
              </p:blipFill>
              <p:spPr bwMode="auto">
                <a:xfrm>
                  <a:off x="5000660" y="214338"/>
                  <a:ext cx="4500562" cy="6858000"/>
                </a:xfrm>
                <a:prstGeom prst="rect">
                  <a:avLst/>
                </a:prstGeom>
                <a:noFill/>
                <a:effectLst>
                  <a:softEdge rad="635000"/>
                </a:effectLst>
              </p:spPr>
            </p:pic>
            <p:pic>
              <p:nvPicPr>
                <p:cNvPr id="11" name="Picture 8" descr="http://1.bp.blogspot.com/_7LRRAnobHq0/SdqXidiPjNI/AAAAAAAAC7w/jRAtPow096Q/s400/calon-doa.jpg"/>
                <p:cNvPicPr>
                  <a:picLocks noChangeAspect="1" noChangeArrowheads="1"/>
                </p:cNvPicPr>
                <p:nvPr/>
              </p:nvPicPr>
              <p:blipFill>
                <a:blip r:embed="rId6" cstate="print"/>
                <a:srcRect b="24440"/>
                <a:stretch>
                  <a:fillRect/>
                </a:stretch>
              </p:blipFill>
              <p:spPr bwMode="auto">
                <a:xfrm flipH="1">
                  <a:off x="3000364" y="3500414"/>
                  <a:ext cx="5500726" cy="3357586"/>
                </a:xfrm>
                <a:prstGeom prst="rect">
                  <a:avLst/>
                </a:prstGeom>
                <a:noFill/>
                <a:effectLst>
                  <a:softEdge rad="635000"/>
                </a:effectLst>
              </p:spPr>
            </p:pic>
          </p:grpSp>
        </p:grpSp>
        <p:sp>
          <p:nvSpPr>
            <p:cNvPr id="6" name="Rectangle 5"/>
            <p:cNvSpPr/>
            <p:nvPr/>
          </p:nvSpPr>
          <p:spPr>
            <a:xfrm>
              <a:off x="142844" y="71414"/>
              <a:ext cx="8858312" cy="928694"/>
            </a:xfrm>
            <a:prstGeom prst="rect">
              <a:avLst/>
            </a:prstGeom>
            <a:solidFill>
              <a:srgbClr val="A500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prstClr val="white"/>
                </a:solidFill>
              </a:endParaRPr>
            </a:p>
          </p:txBody>
        </p:sp>
      </p:grpSp>
      <p:sp>
        <p:nvSpPr>
          <p:cNvPr id="14" name="Rectangle 13"/>
          <p:cNvSpPr/>
          <p:nvPr/>
        </p:nvSpPr>
        <p:spPr>
          <a:xfrm>
            <a:off x="0" y="1714488"/>
            <a:ext cx="9144000" cy="4524315"/>
          </a:xfrm>
          <a:prstGeom prst="rect">
            <a:avLst/>
          </a:prstGeom>
          <a:noFill/>
        </p:spPr>
        <p:txBody>
          <a:bodyPr wrap="square">
            <a:spAutoFit/>
          </a:bodyPr>
          <a:lstStyle/>
          <a:p>
            <a:pPr algn="ct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15" name="Rectangle 14"/>
          <p:cNvSpPr/>
          <p:nvPr/>
        </p:nvSpPr>
        <p:spPr>
          <a:xfrm>
            <a:off x="285720" y="214290"/>
            <a:ext cx="7572428"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20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1628800"/>
            <a:ext cx="9144000" cy="2015936"/>
          </a:xfrm>
          <a:prstGeom prst="rect">
            <a:avLst/>
          </a:prstGeom>
          <a:solidFill>
            <a:srgbClr val="0000FF">
              <a:alpha val="27000"/>
            </a:srgbClr>
          </a:solidFill>
        </p:spPr>
        <p:txBody>
          <a:bodyPr wrap="square">
            <a:spAutoFit/>
          </a:bodyPr>
          <a:lstStyle/>
          <a:p>
            <a:pPr algn="ctr" fontAlgn="auto">
              <a:spcBef>
                <a:spcPts val="0"/>
              </a:spcBef>
              <a:spcAft>
                <a:spcPts val="0"/>
              </a:spcAft>
              <a:defRPr/>
            </a:pPr>
            <a:r>
              <a:rPr lang="ar-SA" sz="125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25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337809"/>
            <a:ext cx="9144000" cy="1323439"/>
          </a:xfrm>
          <a:prstGeom prst="rect">
            <a:avLst/>
          </a:prstGeom>
          <a:solidFill>
            <a:schemeClr val="accent6">
              <a:lumMod val="50000"/>
              <a:alpha val="52000"/>
            </a:schemeClr>
          </a:solidFill>
          <a:ln w="57150">
            <a:noFill/>
          </a:ln>
        </p:spPr>
        <p:txBody>
          <a:bodyPr wrap="square">
            <a:spAutoFit/>
          </a:bodyPr>
          <a:lstStyle/>
          <a:p>
            <a:pPr algn="ctr" fontAlgn="auto">
              <a:spcBef>
                <a:spcPts val="0"/>
              </a:spcBef>
              <a:spcAft>
                <a:spcPts val="0"/>
              </a:spcAft>
              <a:defRPr/>
            </a:pPr>
            <a:r>
              <a:rPr lang="en-US" sz="4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4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4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4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4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S.W.T.</a:t>
            </a:r>
            <a:endParaRPr lang="en-US" sz="4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547664" y="116632"/>
            <a:ext cx="6286512" cy="553998"/>
          </a:xfrm>
          <a:prstGeom prst="rect">
            <a:avLst/>
          </a:prstGeom>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xmlns="" val="929435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b="16992"/>
          <a:stretch>
            <a:fillRect/>
          </a:stretch>
        </p:blipFill>
        <p:spPr bwMode="auto">
          <a:xfrm>
            <a:off x="0" y="0"/>
            <a:ext cx="9144000" cy="6072206"/>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0" y="5516562"/>
            <a:ext cx="9144000" cy="1341438"/>
          </a:xfrm>
          <a:prstGeom prst="rect">
            <a:avLst/>
          </a:prstGeom>
          <a:solidFill>
            <a:srgbClr val="FFC000">
              <a:alpha val="20000"/>
            </a:srgbClr>
          </a:solidFill>
          <a:ln w="9525">
            <a:noFill/>
            <a:miter lim="800000"/>
            <a:headEnd/>
            <a:tailEnd/>
          </a:ln>
          <a:effectLst>
            <a:glow rad="101600">
              <a:schemeClr val="accent6">
                <a:satMod val="175000"/>
                <a:alpha val="40000"/>
              </a:schemeClr>
            </a:glow>
            <a:softEdge rad="317500"/>
          </a:effectLst>
        </p:spPr>
      </p:pic>
      <p:pic>
        <p:nvPicPr>
          <p:cNvPr id="7" name="Picture 6"/>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0" y="714356"/>
            <a:ext cx="9144000" cy="3352800"/>
          </a:xfrm>
          <a:prstGeom prst="rect">
            <a:avLst/>
          </a:prstGeom>
          <a:noFill/>
          <a:ln w="9525">
            <a:noFill/>
            <a:miter lim="800000"/>
            <a:headEnd/>
            <a:tailEnd/>
          </a:ln>
          <a:effectLst>
            <a:glow rad="63500">
              <a:schemeClr val="bg1">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par>
                                <p:cTn id="8" presetID="21"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4)">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475656" y="116632"/>
            <a:ext cx="6286512" cy="553998"/>
          </a:xfrm>
          <a:prstGeom prst="rect">
            <a:avLst/>
          </a:prstGeom>
        </p:spPr>
        <p:txBody>
          <a:bodyPr wrap="square">
            <a:spAutoFit/>
          </a:bodyPr>
          <a:lstStyle/>
          <a:p>
            <a:pPr algn="ctr">
              <a:defRPr/>
            </a:pPr>
            <a:r>
              <a:rPr lang="en-US" sz="30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412776"/>
            <a:ext cx="9144000" cy="2215991"/>
          </a:xfrm>
          <a:prstGeom prst="rect">
            <a:avLst/>
          </a:prstGeom>
          <a:solidFill>
            <a:srgbClr val="3333FF">
              <a:alpha val="25000"/>
            </a:srgbClr>
          </a:solidFill>
        </p:spPr>
        <p:txBody>
          <a:bodyPr wrap="square">
            <a:spAutoFit/>
          </a:bodyPr>
          <a:lstStyle/>
          <a:p>
            <a:pPr algn="ctr" rtl="1">
              <a:defRPr/>
            </a:pPr>
            <a:r>
              <a:rPr lang="ar-SA" sz="13800" b="1" dirty="0" smtClean="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457130"/>
            <a:ext cx="9144000" cy="1446550"/>
          </a:xfrm>
          <a:prstGeom prst="rect">
            <a:avLst/>
          </a:prstGeom>
          <a:solidFill>
            <a:schemeClr val="accent6">
              <a:lumMod val="50000"/>
              <a:alpha val="51000"/>
            </a:schemeClr>
          </a:solidFill>
          <a:ln w="57150">
            <a:noFill/>
          </a:ln>
        </p:spPr>
        <p:txBody>
          <a:bodyPr wrap="square">
            <a:spAutoFit/>
          </a:bodyPr>
          <a:lstStyle/>
          <a:p>
            <a:pPr algn="ctr">
              <a:defRPr/>
            </a:pP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92943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in)">
                                      <p:cBhvr>
                                        <p:cTn id="10" dur="2000"/>
                                        <p:tgtEl>
                                          <p:spTgt spid="4"/>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ounded Rectangle 2"/>
          <p:cNvSpPr/>
          <p:nvPr/>
        </p:nvSpPr>
        <p:spPr>
          <a:xfrm>
            <a:off x="646330" y="44624"/>
            <a:ext cx="7814102" cy="714380"/>
          </a:xfrm>
          <a:prstGeom prst="roundRect">
            <a:avLst/>
          </a:prstGeom>
          <a:noFill/>
          <a:ln w="38100">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Firman</a:t>
            </a:r>
            <a:r>
              <a:rPr lang="en-US" sz="2800"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 </a:t>
            </a:r>
            <a:r>
              <a:rPr lang="en-US" sz="2800"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Taala</a:t>
            </a:r>
            <a:r>
              <a:rPr lang="en-US" sz="2800"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dalam</a:t>
            </a:r>
            <a:r>
              <a:rPr lang="en-US" sz="2800"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800"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Surah</a:t>
            </a:r>
            <a:r>
              <a:rPr lang="en-US" sz="2800"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a:t>
            </a:r>
            <a:r>
              <a:rPr lang="en-US" sz="2800"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Hasy</a:t>
            </a:r>
            <a:r>
              <a:rPr lang="en-US" sz="2800"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 : </a:t>
            </a:r>
            <a:r>
              <a:rPr lang="en-US" sz="2800"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Ayat</a:t>
            </a:r>
            <a:r>
              <a:rPr lang="en-US" sz="2800"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18:-</a:t>
            </a:r>
            <a:endParaRPr lang="en-US" sz="2800" spc="3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4" name="TextBox 3"/>
          <p:cNvSpPr txBox="1"/>
          <p:nvPr/>
        </p:nvSpPr>
        <p:spPr>
          <a:xfrm>
            <a:off x="-32" y="3478356"/>
            <a:ext cx="9144000" cy="3046988"/>
          </a:xfrm>
          <a:prstGeom prst="rect">
            <a:avLst/>
          </a:prstGeom>
          <a:solidFill>
            <a:schemeClr val="accent6">
              <a:lumMod val="75000"/>
              <a:alpha val="49000"/>
            </a:schemeClr>
          </a:solidFill>
          <a:ln w="57150">
            <a:noFill/>
          </a:ln>
        </p:spPr>
        <p:txBody>
          <a:bodyPr wrap="square">
            <a:spAutoFit/>
          </a:bodyPr>
          <a:lstStyle/>
          <a:p>
            <a:pPr algn="ctr">
              <a:defRPr/>
            </a:pP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Wahai</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orang-orang</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beriman</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Bertaqwalah</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mengerjakan</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suruhanNya</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meninggalkan</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laranganNya</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hendaklah</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tiap-tiap</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diri</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melihat</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memerhatikan</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apa</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ia</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telah</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sediakan</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dari</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amal-amalnya</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untuk</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esok</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akhirat</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lagi</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diingatkan</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Bertaqwalah</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sesungguhnya</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Amat</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Meliputi</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PengetahuanNya</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akan</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kerjakan</a:t>
            </a:r>
            <a:r>
              <a:rPr lang="en-US" sz="24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MY"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5135" y="1386642"/>
            <a:ext cx="9159135" cy="1754326"/>
          </a:xfrm>
          <a:prstGeom prst="rect">
            <a:avLst/>
          </a:prstGeom>
          <a:solidFill>
            <a:srgbClr val="3333FF">
              <a:alpha val="45000"/>
            </a:srgbClr>
          </a:solidFill>
        </p:spPr>
        <p:txBody>
          <a:bodyPr wrap="square">
            <a:spAutoFit/>
          </a:bodyPr>
          <a:lstStyle/>
          <a:p>
            <a:pPr algn="ctr" rtl="1"/>
            <a:r>
              <a:rPr lang="ar-Q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اتَّقُوا اللهَ وَلْتَنظُرْ نَفْسٌ مَّا قَدَّمَتْ لِغَدٍ وَاتَّقُوا اللهَ إِنَّ اللهَ خَبِيرٌ بِمَا تَعْمَلُونَ</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92943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7"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1700808"/>
            <a:ext cx="9144000" cy="1754326"/>
          </a:xfrm>
          <a:prstGeom prst="rect">
            <a:avLst/>
          </a:prstGeom>
          <a:solidFill>
            <a:srgbClr val="3333FF">
              <a:alpha val="48000"/>
            </a:srgbClr>
          </a:solidFill>
        </p:spPr>
        <p:txBody>
          <a:bodyPr wrap="square">
            <a:spAutoFit/>
          </a:bodyPr>
          <a:lstStyle/>
          <a:p>
            <a:pPr algn="ctr"/>
            <a:r>
              <a:rPr lang="ar-SA" sz="5400" b="1" dirty="0" smtClean="0">
                <a:ln w="18415" cmpd="sng">
                  <a:solidFill>
                    <a:srgbClr val="FFFF00"/>
                  </a:solidFill>
                  <a:prstDash val="solid"/>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أَشْهَدُ أَنْ لآ إِلَهَ إِلاَّ اللهُ وَحْدَهُ لاَ شَرِيْكَ لَهُ، وَأَشْهَدُ أَنَّ مُحَمَّدًا عَبْدُهُ وَرَسُولُهُ</a:t>
            </a:r>
            <a:endParaRPr lang="ms-MY" sz="5400" b="1" dirty="0">
              <a:ln w="18415" cmpd="sng">
                <a:solidFill>
                  <a:srgbClr val="FFFF00"/>
                </a:solidFill>
                <a:prstDash val="solid"/>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Rectangle 3"/>
          <p:cNvSpPr/>
          <p:nvPr/>
        </p:nvSpPr>
        <p:spPr>
          <a:xfrm>
            <a:off x="2195736" y="44624"/>
            <a:ext cx="5072098"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0" y="3739598"/>
            <a:ext cx="9144000" cy="2400657"/>
          </a:xfrm>
          <a:prstGeom prst="rect">
            <a:avLst/>
          </a:prstGeom>
          <a:solidFill>
            <a:schemeClr val="accent6">
              <a:lumMod val="50000"/>
              <a:alpha val="50000"/>
            </a:schemeClr>
          </a:solidFill>
          <a:ln w="57150">
            <a:noFill/>
          </a:ln>
        </p:spPr>
        <p:txBody>
          <a:bodyPr wrap="square">
            <a:spAutoFit/>
          </a:bodyPr>
          <a:lstStyle/>
          <a:p>
            <a:pPr algn="ctr">
              <a:defRPr/>
            </a:pPr>
            <a:r>
              <a:rPr lang="en-US" sz="30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30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30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30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30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30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30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30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0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keEsaanNya</a:t>
            </a:r>
            <a:r>
              <a:rPr lang="en-US" sz="30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30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sekutu</a:t>
            </a:r>
            <a:r>
              <a:rPr lang="en-US" sz="30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bagiNya</a:t>
            </a:r>
            <a:r>
              <a:rPr lang="en-US" sz="30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0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30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30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30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endParaRPr lang="en-US" sz="30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a:defRPr/>
            </a:pPr>
            <a:r>
              <a:rPr lang="en-US" sz="30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0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30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30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3000"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000" dirty="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92943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2000"/>
                                        <p:tgtEl>
                                          <p:spTgt spid="3"/>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1645026"/>
            <a:ext cx="9144000" cy="1569660"/>
          </a:xfrm>
          <a:prstGeom prst="rect">
            <a:avLst/>
          </a:prstGeom>
          <a:solidFill>
            <a:srgbClr val="3333FF">
              <a:alpha val="43000"/>
            </a:srgbClr>
          </a:solidFill>
        </p:spPr>
        <p:txBody>
          <a:bodyPr wrap="square">
            <a:spAutoFit/>
          </a:bodyPr>
          <a:lstStyle/>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اللَّهُمَّ صَلِّ وَسَلِّمْ</a:t>
            </a:r>
            <a:r>
              <a:rPr lang="en-US" sz="4800" b="1" dirty="0" smtClean="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 وَبَارِكْ عَلَى سَيِّدِنَا مُحَمَّدٍ وَعَلَى آلِهِ وَأَصْحَابِهِ, وَمَنْ تَبِعَهُمْ بِإِحْسَانٍ إِلَى يَوْمِ الدِّيْنِ.</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TextBox 3"/>
          <p:cNvSpPr txBox="1"/>
          <p:nvPr/>
        </p:nvSpPr>
        <p:spPr>
          <a:xfrm>
            <a:off x="0" y="3571876"/>
            <a:ext cx="9144000" cy="2677656"/>
          </a:xfrm>
          <a:prstGeom prst="rect">
            <a:avLst/>
          </a:prstGeom>
          <a:solidFill>
            <a:schemeClr val="accent6">
              <a:lumMod val="50000"/>
              <a:alpha val="50000"/>
            </a:schemeClr>
          </a:solidFill>
          <a:ln w="57150">
            <a:noFill/>
          </a:ln>
        </p:spPr>
        <p:txBody>
          <a:bodyPr wrap="square">
            <a:spAutoFit/>
          </a:bodyPr>
          <a:lstStyle/>
          <a:p>
            <a:pPr algn="ctr">
              <a:defRPr/>
            </a:pP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berkat</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akhirat</a:t>
            </a:r>
            <a:r>
              <a:rPr lang="en-US" sz="28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72612" y="-27384"/>
            <a:ext cx="7959828"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endPar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92943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2000"/>
                                        <p:tgtEl>
                                          <p:spTgt spid="3"/>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051720" y="107921"/>
            <a:ext cx="535785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Wasiat</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272305"/>
            <a:ext cx="9144000" cy="1938992"/>
          </a:xfrm>
          <a:prstGeom prst="rect">
            <a:avLst/>
          </a:prstGeom>
          <a:solidFill>
            <a:srgbClr val="3333FF">
              <a:alpha val="37000"/>
            </a:srgbClr>
          </a:solidFill>
        </p:spPr>
        <p:txBody>
          <a:bodyPr wrap="square">
            <a:spAutoFit/>
          </a:bodyPr>
          <a:lstStyle/>
          <a:p>
            <a:pPr algn="ctr" rtl="1"/>
            <a:r>
              <a:rPr lang="ar-SA" sz="6000" b="1" dirty="0" smtClean="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اتَّقُوْا </a:t>
            </a:r>
            <a:r>
              <a:rPr lang="ar-SA" sz="6000" b="1" dirty="0" smtClean="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اللهَ حَقَّ تُقَاتِهِ، وَلاَتَمُوْتُنَّ إِلاَّ وَأَنْتُمْ مُسْلِمُوْنَ.</a:t>
            </a:r>
            <a:endParaRPr lang="ms-MY" sz="6000" dirty="0" smtClean="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TextBox 4"/>
          <p:cNvSpPr txBox="1"/>
          <p:nvPr/>
        </p:nvSpPr>
        <p:spPr>
          <a:xfrm>
            <a:off x="0" y="3894616"/>
            <a:ext cx="9144000" cy="1815882"/>
          </a:xfrm>
          <a:prstGeom prst="rect">
            <a:avLst/>
          </a:prstGeom>
          <a:solidFill>
            <a:schemeClr val="accent6">
              <a:lumMod val="50000"/>
              <a:alpha val="50000"/>
            </a:schemeClr>
          </a:solidFill>
          <a:ln w="57150">
            <a:noFill/>
          </a:ln>
        </p:spPr>
        <p:txBody>
          <a:bodyPr wrap="square">
            <a:spAutoFit/>
          </a:bodyPr>
          <a:lstStyle/>
          <a:p>
            <a:pPr algn="ctr">
              <a:defRPr/>
            </a:pPr>
            <a:r>
              <a:rPr lang="en-US" sz="2800" b="1"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Bertaqwalah</a:t>
            </a:r>
            <a:r>
              <a:rPr lang="en-US" sz="2800" b="1"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b="1"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Taala</a:t>
            </a:r>
            <a:r>
              <a:rPr lang="en-US" sz="2800" b="1"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b="1"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sebenar-benar</a:t>
            </a:r>
            <a:r>
              <a:rPr lang="en-US" sz="2800" b="1"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ketakwaan</a:t>
            </a:r>
            <a:r>
              <a:rPr lang="en-US" sz="2800" b="1"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janganlah</a:t>
            </a:r>
            <a:r>
              <a:rPr lang="en-US" sz="2800" b="1"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800" b="1"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mati</a:t>
            </a:r>
            <a:r>
              <a:rPr lang="en-US" sz="2800" b="1"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melainkan</a:t>
            </a:r>
            <a:r>
              <a:rPr lang="en-US" sz="2800" b="1"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dalam</a:t>
            </a:r>
            <a:r>
              <a:rPr lang="en-US" sz="2800" b="1"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keadaan</a:t>
            </a:r>
            <a:r>
              <a:rPr lang="en-US" sz="2800" b="1"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beriman</a:t>
            </a:r>
            <a:r>
              <a:rPr lang="en-US" sz="2800" b="1" dirty="0" smtClean="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1841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92943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2384648" y="116632"/>
            <a:ext cx="4419600" cy="523220"/>
          </a:xfrm>
          <a:prstGeom prst="rect">
            <a:avLst/>
          </a:prstGeom>
          <a:noFill/>
        </p:spPr>
        <p:txBody>
          <a:bodyPr>
            <a:spAutoFit/>
          </a:bodyPr>
          <a:lstStyle/>
          <a:p>
            <a:pPr algn="ctr">
              <a:defRPr/>
            </a:pPr>
            <a:r>
              <a:rPr lang="en-US" sz="28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r>
              <a:rPr lang="en-US" sz="28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Taqwa</a:t>
            </a:r>
            <a:r>
              <a:rPr lang="en-US" sz="28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t>
            </a:r>
            <a:endParaRPr lang="en-US" sz="28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4" name="Round Diagonal Corner Rectangle 3"/>
          <p:cNvSpPr/>
          <p:nvPr/>
        </p:nvSpPr>
        <p:spPr>
          <a:xfrm>
            <a:off x="4644008" y="2976432"/>
            <a:ext cx="3857652" cy="1857388"/>
          </a:xfrm>
          <a:prstGeom prst="round2DiagRect">
            <a:avLst/>
          </a:prstGeom>
          <a:solidFill>
            <a:srgbClr val="00B0F0"/>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Laksanakan</a:t>
            </a:r>
            <a:r>
              <a:rPr lang="en-US" sz="28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perintahNya</a:t>
            </a:r>
            <a:r>
              <a:rPr lang="en-US" sz="28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8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tinggalkan</a:t>
            </a:r>
            <a:r>
              <a:rPr lang="en-US" sz="28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laranganNya</a:t>
            </a:r>
            <a:endParaRPr lang="en-US" sz="28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
        <p:nvSpPr>
          <p:cNvPr id="5" name="Round Diagonal Corner Rectangle 4"/>
          <p:cNvSpPr/>
          <p:nvPr/>
        </p:nvSpPr>
        <p:spPr>
          <a:xfrm>
            <a:off x="1785918" y="1333358"/>
            <a:ext cx="4195762" cy="1428760"/>
          </a:xfrm>
          <a:prstGeom prst="round2DiagRect">
            <a:avLst/>
          </a:prstGeom>
          <a:solidFill>
            <a:srgbClr val="660066"/>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6350" cmpd="sng">
                  <a:solidFill>
                    <a:prstClr val="black"/>
                  </a:solidFill>
                  <a:prstDash val="solid"/>
                </a:ln>
                <a:solidFill>
                  <a:schemeClr val="bg1"/>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Pertingkatkan</a:t>
            </a:r>
            <a:r>
              <a:rPr lang="en-US" sz="2800" dirty="0" smtClean="0">
                <a:ln w="6350" cmpd="sng">
                  <a:solidFill>
                    <a:prstClr val="black"/>
                  </a:solidFill>
                  <a:prstDash val="solid"/>
                </a:ln>
                <a:solidFill>
                  <a:schemeClr val="bg1"/>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prstClr val="black"/>
                  </a:solidFill>
                  <a:prstDash val="solid"/>
                </a:ln>
                <a:solidFill>
                  <a:schemeClr val="bg1"/>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ketaqwaan</a:t>
            </a:r>
            <a:endParaRPr lang="en-US" sz="2800" dirty="0">
              <a:ln w="6350" cmpd="sng">
                <a:solidFill>
                  <a:prstClr val="black"/>
                </a:solidFill>
                <a:prstDash val="solid"/>
              </a:ln>
              <a:solidFill>
                <a:schemeClr val="bg1"/>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
        <p:nvSpPr>
          <p:cNvPr id="6" name="Down Arrow 5"/>
          <p:cNvSpPr/>
          <p:nvPr/>
        </p:nvSpPr>
        <p:spPr>
          <a:xfrm rot="19434511">
            <a:off x="5254077" y="2250180"/>
            <a:ext cx="714380" cy="827505"/>
          </a:xfrm>
          <a:prstGeom prst="down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prstClr val="white"/>
              </a:solidFill>
            </a:endParaRPr>
          </a:p>
        </p:txBody>
      </p:sp>
      <p:sp>
        <p:nvSpPr>
          <p:cNvPr id="7" name="Curved Down Arrow 6"/>
          <p:cNvSpPr/>
          <p:nvPr/>
        </p:nvSpPr>
        <p:spPr>
          <a:xfrm rot="15512927">
            <a:off x="-172452" y="3009461"/>
            <a:ext cx="4011167" cy="1671552"/>
          </a:xfrm>
          <a:prstGeom prst="curvedDown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8" name="Round Diagonal Corner Rectangle 7"/>
          <p:cNvSpPr/>
          <p:nvPr/>
        </p:nvSpPr>
        <p:spPr>
          <a:xfrm>
            <a:off x="2051720" y="5181320"/>
            <a:ext cx="4143404" cy="1224136"/>
          </a:xfrm>
          <a:prstGeom prst="round2Diag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path path="circle">
              <a:fillToRect l="50000" t="50000" r="50000" b="50000"/>
            </a:path>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Berbahagialah</a:t>
            </a:r>
            <a:endParaRPr lang="en-US" sz="28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
        <p:nvSpPr>
          <p:cNvPr id="9" name="Down Arrow 8"/>
          <p:cNvSpPr/>
          <p:nvPr/>
        </p:nvSpPr>
        <p:spPr>
          <a:xfrm rot="3140174">
            <a:off x="5312100" y="4741323"/>
            <a:ext cx="714380" cy="827505"/>
          </a:xfrm>
          <a:prstGeom prst="down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prstClr val="white"/>
              </a:solidFill>
            </a:endParaRPr>
          </a:p>
        </p:txBody>
      </p:sp>
    </p:spTree>
    <p:extLst>
      <p:ext uri="{BB962C8B-B14F-4D97-AF65-F5344CB8AC3E}">
        <p14:creationId xmlns:p14="http://schemas.microsoft.com/office/powerpoint/2010/main" xmlns="" val="929435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691680" y="116632"/>
            <a:ext cx="600076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Insafilah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selagi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hidup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187624" y="1916046"/>
            <a:ext cx="7029994" cy="1145288"/>
          </a:xfrm>
          <a:prstGeom prst="roundRect">
            <a:avLst/>
          </a:prstGeom>
          <a:solidFill>
            <a:srgbClr val="6600CC">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Jangan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bazirkan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perkara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sia-sia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Down Arrow 4"/>
          <p:cNvSpPr/>
          <p:nvPr/>
        </p:nvSpPr>
        <p:spPr>
          <a:xfrm>
            <a:off x="4860032" y="5156406"/>
            <a:ext cx="3065181" cy="827505"/>
          </a:xfrm>
          <a:prstGeom prst="down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prstClr val="white"/>
              </a:solidFill>
            </a:endParaRPr>
          </a:p>
        </p:txBody>
      </p:sp>
    </p:spTree>
    <p:extLst>
      <p:ext uri="{BB962C8B-B14F-4D97-AF65-F5344CB8AC3E}">
        <p14:creationId xmlns:p14="http://schemas.microsoft.com/office/powerpoint/2010/main" xmlns="" val="929435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ounded Rectangle 2"/>
          <p:cNvSpPr/>
          <p:nvPr/>
        </p:nvSpPr>
        <p:spPr>
          <a:xfrm>
            <a:off x="1738420" y="44624"/>
            <a:ext cx="5857916" cy="714380"/>
          </a:xfrm>
          <a:prstGeom prst="roundRect">
            <a:avLst/>
          </a:prstGeom>
          <a:noFill/>
          <a:ln w="38100">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Sabda</a:t>
            </a:r>
            <a:r>
              <a:rPr lang="en-US" sz="2800" b="1"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b="1"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Rasullulah</a:t>
            </a:r>
            <a:r>
              <a:rPr lang="en-US" sz="2800" b="1"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SAW</a:t>
            </a:r>
            <a:endParaRPr lang="en-US" sz="2800" b="1" spc="3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4" name="Rectangle 3"/>
          <p:cNvSpPr/>
          <p:nvPr/>
        </p:nvSpPr>
        <p:spPr>
          <a:xfrm>
            <a:off x="0" y="1124744"/>
            <a:ext cx="9144000" cy="2585323"/>
          </a:xfrm>
          <a:prstGeom prst="rect">
            <a:avLst/>
          </a:prstGeom>
          <a:solidFill>
            <a:srgbClr val="3333FF">
              <a:alpha val="37000"/>
            </a:srgbClr>
          </a:solidFill>
        </p:spPr>
        <p:txBody>
          <a:bodyPr wrap="square">
            <a:spAutoFit/>
          </a:bodyPr>
          <a:lstStyle/>
          <a:p>
            <a:pPr algn="ctr" rtl="1"/>
            <a:r>
              <a:rPr lang="ar-SA" sz="5400" b="1" dirty="0" smtClean="0">
                <a:solidFill>
                  <a:srgbClr val="FFFF00"/>
                </a:solidFill>
                <a:effectLst>
                  <a:glow rad="101600">
                    <a:schemeClr val="tx1">
                      <a:alpha val="40000"/>
                    </a:schemeClr>
                  </a:glow>
                  <a:outerShdw blurRad="38100" dist="38100" dir="2700000" algn="tl">
                    <a:srgbClr val="000000">
                      <a:alpha val="43137"/>
                    </a:srgbClr>
                  </a:outerShdw>
                </a:effectLst>
                <a:cs typeface="Traditional Arabic" pitchFamily="2" charset="-78"/>
              </a:rPr>
              <a:t>اِغْتَنَمْ خَمْسًا قَبْلَ خَمْسٍ، شَبَابَكَ قَبْلَ هَرَمِكَ، وَصِحَّتَكَ قَبْلَ سَقَمِكَ وَغِنَاكَ قَبْلَ فَقْرِكَ، وَحَيَاتَكَ قَبْلَ مَوْتِكَ، وَفَرَاغَكَ قَبْلَ شُغْلِكَ</a:t>
            </a:r>
            <a:endParaRPr lang="en-US" sz="5400" b="1" dirty="0">
              <a:solidFill>
                <a:srgbClr val="FFFF00"/>
              </a:solidFill>
              <a:effectLst>
                <a:glow rad="101600">
                  <a:schemeClr val="tx1">
                    <a:alpha val="40000"/>
                  </a:schemeClr>
                </a:glow>
                <a:outerShdw blurRad="38100" dist="38100" dir="2700000" algn="tl">
                  <a:srgbClr val="000000">
                    <a:alpha val="43137"/>
                  </a:srgbClr>
                </a:outerShdw>
              </a:effectLst>
              <a:cs typeface="Traditional Arabic" pitchFamily="2" charset="-78"/>
            </a:endParaRPr>
          </a:p>
        </p:txBody>
      </p:sp>
      <p:sp>
        <p:nvSpPr>
          <p:cNvPr id="5" name="Rectangle 2"/>
          <p:cNvSpPr>
            <a:spLocks noChangeArrowheads="1"/>
          </p:cNvSpPr>
          <p:nvPr/>
        </p:nvSpPr>
        <p:spPr bwMode="auto">
          <a:xfrm>
            <a:off x="1" y="3862709"/>
            <a:ext cx="9252520" cy="2923877"/>
          </a:xfrm>
          <a:prstGeom prst="rect">
            <a:avLst/>
          </a:prstGeom>
          <a:solidFill>
            <a:schemeClr val="accent6">
              <a:lumMod val="50000"/>
              <a:alpha val="5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Rebutlah</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lima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masa</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sebelum</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datangnya</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lima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masa</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lain yang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lebih</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mencabar</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masa</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mudamu</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sebelum</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tibanya</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masa</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tuamu</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masa</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sihatmu</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sebelum</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tibanya</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masa</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sakitmu</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masa</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senangmu</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sebelum</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tibanya</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masa</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susahmu</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masa</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hidupmu</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sebelum</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tibanya</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masa</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matimu</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masa</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lapangmu</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sebelum</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datangnya</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masa</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3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sibukmu</a:t>
            </a:r>
            <a:r>
              <a:rPr kumimoji="0" lang="en-US" sz="23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t>
            </a:r>
            <a:r>
              <a:rPr kumimoji="0" lang="en-US" sz="20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Hadis</a:t>
            </a:r>
            <a:r>
              <a:rPr kumimoji="0" lang="en-US" sz="20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kumimoji="0" lang="en-US" sz="20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riwayat</a:t>
            </a:r>
            <a:r>
              <a:rPr kumimoji="0" lang="en-US" sz="20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Hakim &amp; </a:t>
            </a:r>
            <a:r>
              <a:rPr kumimoji="0" lang="en-US" sz="2000" b="0"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Baihaqi</a:t>
            </a:r>
            <a:r>
              <a:rPr kumimoji="0" lang="en-US" sz="20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t>
            </a:r>
            <a:r>
              <a:rPr kumimoji="0" lang="en-US" sz="20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p>
        </p:txBody>
      </p:sp>
    </p:spTree>
    <p:extLst>
      <p:ext uri="{BB962C8B-B14F-4D97-AF65-F5344CB8AC3E}">
        <p14:creationId xmlns:p14="http://schemas.microsoft.com/office/powerpoint/2010/main" xmlns="" val="9294355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14282" y="116632"/>
            <a:ext cx="8777319"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Seruan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bacaan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170181" y="1387207"/>
            <a:ext cx="7002219" cy="2304256"/>
          </a:xfrm>
          <a:prstGeom prst="roundRect">
            <a:avLst>
              <a:gd name="adj" fmla="val 26725"/>
            </a:avLst>
          </a:prstGeom>
          <a:solidFill>
            <a:schemeClr val="accent6">
              <a:lumMod val="75000"/>
              <a:alpha val="8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smtClean="0">
              <a:ln w="9525" cmpd="sng">
                <a:solidFill>
                  <a:prstClr val="black"/>
                </a:solidFill>
                <a:prstDash val="solid"/>
              </a:ln>
              <a:solidFill>
                <a:srgbClr val="FFFFFF"/>
              </a:solidFill>
              <a:effectLst>
                <a:glow rad="101600">
                  <a:prstClr val="black">
                    <a:alpha val="60000"/>
                  </a:prstClr>
                </a:glow>
              </a:effectLst>
              <a:latin typeface="Arial Black" pitchFamily="34" charset="0"/>
              <a:cs typeface="Arial" charset="0"/>
            </a:endParaRPr>
          </a:p>
          <a:p>
            <a:pPr algn="ctr">
              <a:defRPr/>
            </a:pPr>
            <a:r>
              <a:rPr lang="en-US" sz="2400" dirty="0" err="1" smtClean="0">
                <a:ln w="9525" cmpd="sng">
                  <a:solidFill>
                    <a:prstClr val="black"/>
                  </a:solidFill>
                  <a:prstDash val="solid"/>
                </a:ln>
                <a:solidFill>
                  <a:srgbClr val="FFFFFF"/>
                </a:solidFill>
                <a:effectLst>
                  <a:glow rad="101600">
                    <a:prstClr val="black">
                      <a:alpha val="60000"/>
                    </a:prstClr>
                  </a:glow>
                </a:effectLst>
                <a:latin typeface="Arial Black" pitchFamily="34" charset="0"/>
                <a:cs typeface="Arial" charset="0"/>
              </a:rPr>
              <a:t>Perbanyakkan</a:t>
            </a:r>
            <a:r>
              <a:rPr lang="en-US" sz="2400" dirty="0" smtClean="0">
                <a:ln w="9525" cmpd="sng">
                  <a:solidFill>
                    <a:prstClr val="black"/>
                  </a:solidFill>
                  <a:prstDash val="solid"/>
                </a:ln>
                <a:solidFill>
                  <a:srgbClr val="FFFFFF"/>
                </a:solidFill>
                <a:effectLst>
                  <a:glow rad="101600">
                    <a:prstClr val="black">
                      <a:alpha val="60000"/>
                    </a:prstClr>
                  </a:glo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effectLst>
                <a:latin typeface="Arial Black" pitchFamily="34" charset="0"/>
                <a:cs typeface="Arial" charset="0"/>
              </a:rPr>
              <a:t>bacaan</a:t>
            </a:r>
            <a:r>
              <a:rPr lang="en-US" sz="2400" dirty="0" smtClean="0">
                <a:ln w="9525" cmpd="sng">
                  <a:solidFill>
                    <a:prstClr val="black"/>
                  </a:solidFill>
                  <a:prstDash val="solid"/>
                </a:ln>
                <a:solidFill>
                  <a:srgbClr val="FFFFFF"/>
                </a:solidFill>
                <a:effectLst>
                  <a:glow rad="101600">
                    <a:prstClr val="black">
                      <a:alpha val="60000"/>
                    </a:prstClr>
                  </a:glo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effectLst>
                <a:latin typeface="Arial Black" pitchFamily="34" charset="0"/>
                <a:cs typeface="Arial" charset="0"/>
              </a:rPr>
              <a:t>selawat</a:t>
            </a:r>
            <a:r>
              <a:rPr lang="en-US" sz="2400" dirty="0" smtClean="0">
                <a:ln w="9525" cmpd="sng">
                  <a:solidFill>
                    <a:prstClr val="black"/>
                  </a:solidFill>
                  <a:prstDash val="solid"/>
                </a:ln>
                <a:solidFill>
                  <a:srgbClr val="FFFFFF"/>
                </a:solidFill>
                <a:effectLst>
                  <a:glow rad="101600">
                    <a:prstClr val="black">
                      <a:alpha val="60000"/>
                    </a:prstClr>
                  </a:glo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effectLst>
                <a:latin typeface="Arial Black" pitchFamily="34" charset="0"/>
                <a:cs typeface="Arial" charset="0"/>
              </a:rPr>
              <a:t>ke</a:t>
            </a:r>
            <a:r>
              <a:rPr lang="en-US" sz="2400" dirty="0" smtClean="0">
                <a:ln w="9525" cmpd="sng">
                  <a:solidFill>
                    <a:prstClr val="black"/>
                  </a:solidFill>
                  <a:prstDash val="solid"/>
                </a:ln>
                <a:solidFill>
                  <a:srgbClr val="FFFFFF"/>
                </a:solidFill>
                <a:effectLst>
                  <a:glow rad="101600">
                    <a:prstClr val="black">
                      <a:alpha val="60000"/>
                    </a:prstClr>
                  </a:glo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effectLst>
                <a:latin typeface="Arial Black" pitchFamily="34" charset="0"/>
                <a:cs typeface="Arial" charset="0"/>
              </a:rPr>
              <a:t>hadrat</a:t>
            </a:r>
            <a:r>
              <a:rPr lang="en-US" sz="2400" dirty="0" smtClean="0">
                <a:ln w="9525" cmpd="sng">
                  <a:solidFill>
                    <a:prstClr val="black"/>
                  </a:solidFill>
                  <a:prstDash val="solid"/>
                </a:ln>
                <a:solidFill>
                  <a:srgbClr val="FFFFFF"/>
                </a:solidFill>
                <a:effectLst>
                  <a:glow rad="101600">
                    <a:prstClr val="black">
                      <a:alpha val="60000"/>
                    </a:prstClr>
                  </a:glo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effectLst>
                <a:latin typeface="Arial Black" pitchFamily="34" charset="0"/>
                <a:cs typeface="Arial" charset="0"/>
              </a:rPr>
              <a:t>junjungan</a:t>
            </a:r>
            <a:r>
              <a:rPr lang="en-US" sz="2400" dirty="0" smtClean="0">
                <a:ln w="9525" cmpd="sng">
                  <a:solidFill>
                    <a:prstClr val="black"/>
                  </a:solidFill>
                  <a:prstDash val="solid"/>
                </a:ln>
                <a:solidFill>
                  <a:srgbClr val="FFFFFF"/>
                </a:solidFill>
                <a:effectLst>
                  <a:glow rad="101600">
                    <a:prstClr val="black">
                      <a:alpha val="60000"/>
                    </a:prstClr>
                  </a:glo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effectLst>
                <a:latin typeface="Arial Black" pitchFamily="34" charset="0"/>
                <a:cs typeface="Arial" charset="0"/>
              </a:rPr>
              <a:t>besar</a:t>
            </a:r>
            <a:r>
              <a:rPr lang="en-US" sz="2400" dirty="0" smtClean="0">
                <a:ln w="9525" cmpd="sng">
                  <a:solidFill>
                    <a:prstClr val="black"/>
                  </a:solidFill>
                  <a:prstDash val="solid"/>
                </a:ln>
                <a:solidFill>
                  <a:srgbClr val="FFFFFF"/>
                </a:solidFill>
                <a:effectLst>
                  <a:glow rad="101600">
                    <a:prstClr val="black">
                      <a:alpha val="60000"/>
                    </a:prstClr>
                  </a:glo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effectLst>
                <a:latin typeface="Arial Black" pitchFamily="34" charset="0"/>
                <a:cs typeface="Arial" charset="0"/>
              </a:rPr>
              <a:t>Nabi</a:t>
            </a:r>
            <a:r>
              <a:rPr lang="en-US" sz="2400" dirty="0" smtClean="0">
                <a:ln w="9525" cmpd="sng">
                  <a:solidFill>
                    <a:prstClr val="black"/>
                  </a:solidFill>
                  <a:prstDash val="solid"/>
                </a:ln>
                <a:solidFill>
                  <a:srgbClr val="FFFFFF"/>
                </a:solidFill>
                <a:effectLst>
                  <a:glow rad="101600">
                    <a:prstClr val="black">
                      <a:alpha val="60000"/>
                    </a:prstClr>
                  </a:glow>
                </a:effectLst>
                <a:latin typeface="Arial Black" pitchFamily="34" charset="0"/>
                <a:cs typeface="Arial" charset="0"/>
              </a:rPr>
              <a:t> Muhammad S.A.W</a:t>
            </a:r>
            <a:endParaRPr lang="en-MY" sz="2400" dirty="0" smtClean="0">
              <a:solidFill>
                <a:prstClr val="white"/>
              </a:solidFill>
              <a:effectLst>
                <a:glow rad="101600">
                  <a:prstClr val="black">
                    <a:alpha val="60000"/>
                  </a:prstClr>
                </a:glow>
              </a:effectLst>
            </a:endParaRPr>
          </a:p>
          <a:p>
            <a:pPr algn="ctr">
              <a:defRPr/>
            </a:pPr>
            <a:endParaRPr lang="en-US" sz="2400" dirty="0" smtClean="0">
              <a:ln>
                <a:solidFill>
                  <a:prstClr val="black"/>
                </a:solidFill>
              </a:ln>
              <a:solidFill>
                <a:prstClr val="white"/>
              </a:solidFill>
              <a:effectLst>
                <a:glow rad="101600">
                  <a:prstClr val="black">
                    <a:alpha val="60000"/>
                  </a:prstClr>
                </a:glow>
              </a:effectLst>
              <a:latin typeface="Arial Black" pitchFamily="34" charset="0"/>
              <a:cs typeface="Arial" charset="0"/>
            </a:endParaRPr>
          </a:p>
        </p:txBody>
      </p:sp>
      <p:sp>
        <p:nvSpPr>
          <p:cNvPr id="5" name="Down Arrow 4"/>
          <p:cNvSpPr/>
          <p:nvPr/>
        </p:nvSpPr>
        <p:spPr>
          <a:xfrm>
            <a:off x="4716016" y="5013176"/>
            <a:ext cx="3312368" cy="1080120"/>
          </a:xfrm>
          <a:prstGeom prst="downArrow">
            <a:avLst/>
          </a:prstGeom>
          <a:solidFill>
            <a:srgbClr val="FF330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prstClr val="white"/>
              </a:solidFill>
            </a:endParaRPr>
          </a:p>
        </p:txBody>
      </p:sp>
    </p:spTree>
    <p:extLst>
      <p:ext uri="{BB962C8B-B14F-4D97-AF65-F5344CB8AC3E}">
        <p14:creationId xmlns:p14="http://schemas.microsoft.com/office/powerpoint/2010/main" xmlns="" val="929435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1610859"/>
            <a:ext cx="9144000" cy="1569660"/>
          </a:xfrm>
          <a:prstGeom prst="rect">
            <a:avLst/>
          </a:prstGeom>
          <a:solidFill>
            <a:srgbClr val="0000FF">
              <a:alpha val="35000"/>
            </a:srgb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وَأَشْهَدُ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أَنْ لآ إِلَهَ إِلاَّ اللهُ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وَحْدَهُ لاَ شَرِيْكَ لَهُ، ذُوالْجَلاَلِ وَالإِكْرَامِ، وَأَشْهَدُ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أَنَّ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سَيِّدَنَا مُحَمَّدًا عَبْدُهُ اللهِ وَرَسُوْلُهُ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2051720" y="46365"/>
            <a:ext cx="5643602"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714752"/>
            <a:ext cx="9144000" cy="2677656"/>
          </a:xfrm>
          <a:prstGeom prst="rect">
            <a:avLst/>
          </a:prstGeom>
          <a:solidFill>
            <a:schemeClr val="accent6">
              <a:lumMod val="50000"/>
              <a:alpha val="51000"/>
            </a:schemeClr>
          </a:solidFill>
          <a:ln w="57150">
            <a:noFill/>
          </a:ln>
        </p:spPr>
        <p:txBody>
          <a:bodyPr wrap="square">
            <a:spAutoFit/>
          </a:bodyPr>
          <a:lstStyle/>
          <a:p>
            <a:pPr algn="ctr" fontAlgn="auto">
              <a:spcBef>
                <a:spcPts val="0"/>
              </a:spcBef>
              <a:spcAft>
                <a:spcPts val="0"/>
              </a:spcAft>
              <a:defRPr/>
            </a:pP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KeEsaanNya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sekutu</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kemuliaan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kehormatan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28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a:t>
            </a:r>
            <a:r>
              <a:rPr lang="ar-SA"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9294355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0" y="3657600"/>
            <a:ext cx="8863043" cy="2914648"/>
          </a:xfrm>
          <a:prstGeom prst="rect">
            <a:avLst/>
          </a:prstGeom>
          <a:no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Allah,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endPar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5" name="Rectangle 4"/>
          <p:cNvSpPr/>
          <p:nvPr/>
        </p:nvSpPr>
        <p:spPr>
          <a:xfrm>
            <a:off x="0" y="1406429"/>
            <a:ext cx="9144000" cy="2308324"/>
          </a:xfrm>
          <a:prstGeom prst="rect">
            <a:avLst/>
          </a:prstGeom>
          <a:noFill/>
        </p:spPr>
        <p:txBody>
          <a:bodyPr wrap="square">
            <a:spAutoFit/>
          </a:bodyPr>
          <a:lstStyle/>
          <a:p>
            <a:pPr algn="ctr" rtl="1">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14488"/>
            <a:ext cx="9144000" cy="1785104"/>
          </a:xfrm>
          <a:prstGeom prst="rect">
            <a:avLst/>
          </a:prstGeom>
          <a:noFill/>
        </p:spPr>
        <p:txBody>
          <a:bodyPr wrap="square">
            <a:spAutoFit/>
          </a:bodyPr>
          <a:lstStyle/>
          <a:p>
            <a:pPr algn="ctr" rtl="1">
              <a:defRPr/>
            </a:pP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لِلْمُسلِمِيْنَ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وَالْمُسلِمَاتِ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endParaRPr>
          </a:p>
        </p:txBody>
      </p:sp>
      <p:sp>
        <p:nvSpPr>
          <p:cNvPr id="5" name="Rectangle 1"/>
          <p:cNvSpPr>
            <a:spLocks noChangeArrowheads="1"/>
          </p:cNvSpPr>
          <p:nvPr/>
        </p:nvSpPr>
        <p:spPr bwMode="auto">
          <a:xfrm>
            <a:off x="0" y="3557566"/>
            <a:ext cx="9144000" cy="3071834"/>
          </a:xfrm>
          <a:prstGeom prst="rect">
            <a:avLst/>
          </a:prstGeom>
          <a:noFill/>
          <a:ln w="9525">
            <a:noFill/>
            <a:round/>
            <a:headEnd/>
            <a:tailEnd/>
          </a:ln>
          <a:effectLst/>
        </p:spPr>
        <p:txBody>
          <a:bodyPr lIns="90000" tIns="46800" rIns="90000" bIns="46800" anchor="ct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Muslimat,mu’minin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US"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Mu’minaat</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Samada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419285"/>
            <a:ext cx="9144000" cy="4524315"/>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a:ln w="28575">
                  <a:solidFill>
                    <a:prstClr val="black"/>
                  </a:solidFill>
                </a:ln>
                <a:solidFill>
                  <a:prstClr val="white"/>
                </a:solidFill>
                <a:effectLst>
                  <a:glow rad="101600">
                    <a:prstClr val="black">
                      <a:alpha val="60000"/>
                    </a:prstClr>
                  </a:glow>
                </a:effectLst>
                <a:latin typeface="Arial Black" pitchFamily="34" charset="0"/>
              </a:rPr>
              <a:t>Ya</a:t>
            </a:r>
            <a:r>
              <a:rPr lang="en-US" sz="3200" b="1" dirty="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Allah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Muliakanlah</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Islam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Orang-orang</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Islam.</a:t>
            </a:r>
          </a:p>
          <a:p>
            <a:pPr algn="ctr">
              <a:defRPr/>
            </a:pP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Tolonglah</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Islam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Orang-orang</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Islam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serta</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himpunkanlah</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mereka</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di</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atas</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landasan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kebenaran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agama.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Hancurkanlah</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kekufuran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orang</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orang</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yang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syirik</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serta</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orang</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munafik</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juga</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musuh-musuhMu</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serta</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musuh-musuh</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smtClean="0">
                <a:ln w="28575">
                  <a:solidFill>
                    <a:prstClr val="black"/>
                  </a:solidFill>
                </a:ln>
                <a:solidFill>
                  <a:prstClr val="white"/>
                </a:solidFill>
                <a:effectLst>
                  <a:glow rad="101600">
                    <a:prstClr val="black">
                      <a:alpha val="60000"/>
                    </a:prstClr>
                  </a:glow>
                </a:effectLst>
                <a:latin typeface="Arial Black" pitchFamily="34" charset="0"/>
              </a:rPr>
              <a:t>agama.</a:t>
            </a:r>
            <a:endParaRPr lang="en-US" sz="3200" b="1" dirty="0" smtClean="0">
              <a:ln w="28575">
                <a:solidFill>
                  <a:prstClr val="black"/>
                </a:solidFill>
              </a:ln>
              <a:solidFill>
                <a:prstClr val="white"/>
              </a:solidFill>
              <a:effectLst>
                <a:glow rad="101600">
                  <a:prstClr val="black">
                    <a:alpha val="60000"/>
                  </a:prstClr>
                </a:glow>
              </a:effectLst>
              <a:latin typeface="Arial Black"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428737"/>
            <a:ext cx="8572527" cy="4247317"/>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Ampunkanlah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Dosa-dosa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Saudara-saudara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Terdahulu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Janganlah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Biarkan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Kedengkian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Dalam</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Hati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Terhadap</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Orang-orang</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Beriman.Sesungguhnya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Penyantun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Penyayang</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endPar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152400" y="1214423"/>
            <a:ext cx="8915400" cy="4916731"/>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Menzalimi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Sendiri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Sekiranya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Tidak</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Mengampunkan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Merahmati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Nescaya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Menjadi</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Orang</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Yang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Rugi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Kurniakanlah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Kepada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endPar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Dunia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Di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Akhirat</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Serta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Hindarilah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Dari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Seksaan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Neraka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8" name="Rectangle 7"/>
          <p:cNvSpPr/>
          <p:nvPr/>
        </p:nvSpPr>
        <p:spPr>
          <a:xfrm>
            <a:off x="214283" y="1762206"/>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331640" y="26621"/>
            <a:ext cx="650085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42813"/>
            <a:ext cx="9144000" cy="1754326"/>
          </a:xfrm>
          <a:prstGeom prst="rect">
            <a:avLst/>
          </a:prstGeom>
          <a:solidFill>
            <a:srgbClr val="0000FF">
              <a:alpha val="33000"/>
            </a:srgb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اللَّهُمَّ صَلِّ وَسَلِّمْ عَلَى سَيِّدِنَا مُحَمَّدٍ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وَعَلَى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آلِهِ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وَصَحبِهِ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وَسَلِّمْ تَسْلِيْمًا كَثِيْرًا.</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TextBox 4"/>
          <p:cNvSpPr txBox="1"/>
          <p:nvPr/>
        </p:nvSpPr>
        <p:spPr>
          <a:xfrm>
            <a:off x="0" y="4071705"/>
            <a:ext cx="9144000" cy="1692771"/>
          </a:xfrm>
          <a:prstGeom prst="rect">
            <a:avLst/>
          </a:prstGeom>
          <a:solidFill>
            <a:schemeClr val="accent6">
              <a:lumMod val="50000"/>
              <a:alpha val="49000"/>
            </a:schemeClr>
          </a:solidFill>
          <a:ln w="57150">
            <a:noFill/>
          </a:ln>
        </p:spPr>
        <p:txBody>
          <a:bodyPr wrap="square">
            <a:spAutoFit/>
          </a:bodyPr>
          <a:lstStyle/>
          <a:p>
            <a:pPr algn="ctr" fontAlgn="auto">
              <a:spcBef>
                <a:spcPts val="0"/>
              </a:spcBef>
              <a:spcAft>
                <a:spcPts val="0"/>
              </a:spcAft>
              <a:defRPr/>
            </a:pP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salam</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keamanan</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pengiktirafan</a:t>
            </a:r>
            <a:r>
              <a:rPr lang="en-US" sz="26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6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9294355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p>
          <a:p>
            <a:pPr marL="419100" indent="-382588" algn="ctr" eaLnBrk="0" hangingPunct="0">
              <a:lnSpc>
                <a:spcPct val="90000"/>
              </a:lnSpc>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Agung</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Apa</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96863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519140" y="116632"/>
            <a:ext cx="4429124"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95636"/>
            <a:ext cx="9144000" cy="1754326"/>
          </a:xfrm>
          <a:prstGeom prst="rect">
            <a:avLst/>
          </a:prstGeom>
          <a:solidFill>
            <a:srgbClr val="0000FF">
              <a:alpha val="36000"/>
            </a:srgb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اتَّقُوا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اللهَ حَيْثُ مَا كُنْتُمْ، فَإِنَّ اللهَ يَعْلَمُ سِرَّكُمْ وَعَلاَنِيَّتَكُمْ.</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TextBox 4"/>
          <p:cNvSpPr txBox="1"/>
          <p:nvPr/>
        </p:nvSpPr>
        <p:spPr>
          <a:xfrm>
            <a:off x="0" y="3899134"/>
            <a:ext cx="9144000" cy="1815882"/>
          </a:xfrm>
          <a:prstGeom prst="rect">
            <a:avLst/>
          </a:prstGeom>
          <a:solidFill>
            <a:schemeClr val="accent6">
              <a:lumMod val="50000"/>
              <a:alpha val="51000"/>
            </a:schemeClr>
          </a:solidFill>
          <a:ln w="57150">
            <a:noFill/>
          </a:ln>
        </p:spPr>
        <p:txBody>
          <a:bodyPr wrap="square">
            <a:spAutoFit/>
          </a:bodyPr>
          <a:lstStyle/>
          <a:p>
            <a:pPr algn="ctr" fontAlgn="auto">
              <a:spcBef>
                <a:spcPts val="0"/>
              </a:spcBef>
              <a:spcAft>
                <a:spcPts val="0"/>
              </a:spcAft>
              <a:defRPr/>
            </a:pP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Bertaqwalah</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dimana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anda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berada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sesungguhnya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Maha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Mengetahui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apa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lakukan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secara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sembunyi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atau</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terang-terangan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929435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AutoShape 9"/>
          <p:cNvSpPr>
            <a:spLocks noChangeArrowheads="1"/>
          </p:cNvSpPr>
          <p:nvPr/>
        </p:nvSpPr>
        <p:spPr bwMode="auto">
          <a:xfrm>
            <a:off x="857224" y="4714884"/>
            <a:ext cx="6286544" cy="1584931"/>
          </a:xfrm>
          <a:prstGeom prst="roundRect">
            <a:avLst>
              <a:gd name="adj" fmla="val 50000"/>
            </a:avLst>
          </a:prstGeom>
          <a:solidFill>
            <a:srgbClr val="6600CC"/>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Moga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kita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tergolong</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dalam</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golongan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orang</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bertakwa</a:t>
            </a:r>
            <a:endParaRPr lang="en-US" sz="2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4" name="Striped Right Arrow 3"/>
          <p:cNvSpPr/>
          <p:nvPr/>
        </p:nvSpPr>
        <p:spPr>
          <a:xfrm rot="6543000">
            <a:off x="5381793" y="3912928"/>
            <a:ext cx="1451463" cy="1236248"/>
          </a:xfrm>
          <a:prstGeom prst="stripedRightArrow">
            <a:avLst/>
          </a:prstGeom>
          <a:solidFill>
            <a:srgbClr val="FFFF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5" name="Rectangle 4"/>
          <p:cNvSpPr/>
          <p:nvPr/>
        </p:nvSpPr>
        <p:spPr>
          <a:xfrm>
            <a:off x="1619672" y="107921"/>
            <a:ext cx="6215106"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AutoShape 9"/>
          <p:cNvSpPr>
            <a:spLocks noChangeArrowheads="1"/>
          </p:cNvSpPr>
          <p:nvPr/>
        </p:nvSpPr>
        <p:spPr bwMode="auto">
          <a:xfrm>
            <a:off x="4071934" y="1571612"/>
            <a:ext cx="4572032" cy="2286016"/>
          </a:xfrm>
          <a:prstGeom prst="roundRect">
            <a:avLst>
              <a:gd name="adj" fmla="val 39354"/>
            </a:avLst>
          </a:prstGeom>
          <a:solidFill>
            <a:srgbClr val="00660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Laksanakan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segala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perintahNya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tinggalkan</a:t>
            </a:r>
            <a:endPar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laranganNya</a:t>
            </a:r>
            <a:endParaRPr lang="en-US" sz="2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Right Arrow 6"/>
          <p:cNvSpPr/>
          <p:nvPr/>
        </p:nvSpPr>
        <p:spPr>
          <a:xfrm>
            <a:off x="642910" y="1357298"/>
            <a:ext cx="4000528" cy="2928958"/>
          </a:xfrm>
          <a:prstGeom prst="rightArrow">
            <a:avLst/>
          </a:prstGeom>
          <a:solidFill>
            <a:srgbClr val="C0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AutoShape 9"/>
          <p:cNvSpPr>
            <a:spLocks noChangeArrowheads="1"/>
          </p:cNvSpPr>
          <p:nvPr/>
        </p:nvSpPr>
        <p:spPr bwMode="auto">
          <a:xfrm>
            <a:off x="571472" y="2071678"/>
            <a:ext cx="3714776" cy="1500198"/>
          </a:xfrm>
          <a:prstGeom prst="roundRect">
            <a:avLst>
              <a:gd name="adj" fmla="val 16667"/>
            </a:avLst>
          </a:prstGeom>
          <a:noFill/>
          <a:ln w="38100">
            <a:no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Perbaharui</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ikrar</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ketaatan</a:t>
            </a:r>
            <a:endParaRPr lang="en-US" sz="2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xmlns="" val="929435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86062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ounded Rectangle 2"/>
          <p:cNvSpPr/>
          <p:nvPr/>
        </p:nvSpPr>
        <p:spPr>
          <a:xfrm>
            <a:off x="1187624" y="50324"/>
            <a:ext cx="7077492" cy="714380"/>
          </a:xfrm>
          <a:prstGeom prst="roundRect">
            <a:avLst/>
          </a:prstGeom>
          <a:noFill/>
          <a:ln w="38100">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Firman</a:t>
            </a:r>
            <a:r>
              <a:rPr lang="en-US" sz="2800" b="1"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b="1"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Allah </a:t>
            </a:r>
            <a:r>
              <a:rPr lang="en-US" sz="2800" b="1"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Taala</a:t>
            </a:r>
            <a:r>
              <a:rPr lang="en-US" sz="2800" b="1"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b="1"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dalam</a:t>
            </a:r>
            <a:r>
              <a:rPr lang="en-US" sz="2800" b="1"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800" b="1"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Surah</a:t>
            </a:r>
            <a:r>
              <a:rPr lang="en-US" sz="2800" b="1"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b="1"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a:t>
            </a:r>
            <a:r>
              <a:rPr lang="en-US" sz="2800" b="1"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Maa’idah</a:t>
            </a:r>
            <a:r>
              <a:rPr lang="en-US" sz="2800" b="1"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b="1" spc="3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Ayat</a:t>
            </a:r>
            <a:r>
              <a:rPr lang="en-US" sz="2800" b="1"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b="1" spc="3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35:-</a:t>
            </a:r>
            <a:endParaRPr lang="en-US" sz="2800" b="1" spc="3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4" name="Rectangle 3"/>
          <p:cNvSpPr/>
          <p:nvPr/>
        </p:nvSpPr>
        <p:spPr>
          <a:xfrm>
            <a:off x="0" y="1643050"/>
            <a:ext cx="9144000" cy="1754326"/>
          </a:xfrm>
          <a:prstGeom prst="rect">
            <a:avLst/>
          </a:prstGeom>
          <a:solidFill>
            <a:srgbClr val="3333FF">
              <a:alpha val="48000"/>
            </a:srgbClr>
          </a:solidFill>
        </p:spPr>
        <p:txBody>
          <a:bodyPr wrap="square">
            <a:spAutoFit/>
          </a:bodyPr>
          <a:lstStyle/>
          <a:p>
            <a:pPr algn="ctr"/>
            <a:r>
              <a:rPr lang="ar-Q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اتَّقُواْ اللهَ وَابْتَغُواْ إِلَيهِ الْوَسِيلَةَ وَجَاهِدُواْ فِي سَبِيلِهِ لَعَلَّكُمْ تُفْلِحُونَ</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645290"/>
            <a:ext cx="9144000" cy="1569660"/>
          </a:xfrm>
          <a:prstGeom prst="rect">
            <a:avLst/>
          </a:prstGeom>
          <a:solidFill>
            <a:schemeClr val="accent6">
              <a:lumMod val="50000"/>
              <a:alpha val="51000"/>
            </a:schemeClr>
          </a:solidFill>
          <a:ln w="57150">
            <a:noFill/>
          </a:ln>
        </p:spPr>
        <p:txBody>
          <a:bodyPr wrap="square">
            <a:spAutoFit/>
          </a:bodyP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orang-orang</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bertakwalah</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carilah</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jalan</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boleh</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menyampaikan</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kepada-Nya</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berjuanglah</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jalan</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beroleh</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kejayaan</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w="12700">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92943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51520" y="44624"/>
            <a:ext cx="864096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Dua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tuntutan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agar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berusaha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melaksanakannya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214414" y="2426588"/>
            <a:ext cx="7143800" cy="1428760"/>
          </a:xfrm>
          <a:prstGeom prst="roundRect">
            <a:avLst>
              <a:gd name="adj" fmla="val 0"/>
            </a:avLst>
          </a:prstGeom>
          <a:solidFill>
            <a:srgbClr val="FF6600">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Mencari</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jalan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perantaraan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menghampiri</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a:t>
            </a:r>
            <a:endPar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214414" y="1212142"/>
            <a:ext cx="7143800" cy="1000132"/>
          </a:xfrm>
          <a:prstGeom prst="roundRect">
            <a:avLst>
              <a:gd name="adj" fmla="val 0"/>
            </a:avLst>
          </a:prstGeom>
          <a:solidFill>
            <a:srgbClr val="FF0000">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bertakwa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a:t>
            </a:r>
            <a:endPar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8-Point Star 5"/>
          <p:cNvSpPr/>
          <p:nvPr/>
        </p:nvSpPr>
        <p:spPr>
          <a:xfrm>
            <a:off x="714348" y="2640902"/>
            <a:ext cx="857256" cy="714380"/>
          </a:xfrm>
          <a:prstGeom prst="star8">
            <a:avLst>
              <a:gd name="adj" fmla="val 375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2</a:t>
            </a:r>
            <a:endParaRPr lang="ms-MY" sz="2800" dirty="0">
              <a:ln>
                <a:solidFill>
                  <a:srgbClr val="FF0000"/>
                </a:solidFill>
              </a:ln>
            </a:endParaRPr>
          </a:p>
        </p:txBody>
      </p:sp>
      <p:sp>
        <p:nvSpPr>
          <p:cNvPr id="7" name="8-Point Star 6"/>
          <p:cNvSpPr/>
          <p:nvPr/>
        </p:nvSpPr>
        <p:spPr>
          <a:xfrm>
            <a:off x="714348" y="1355018"/>
            <a:ext cx="785818" cy="714380"/>
          </a:xfrm>
          <a:prstGeom prst="star8">
            <a:avLst>
              <a:gd name="adj" fmla="val 37500"/>
            </a:avLst>
          </a:prstGeom>
          <a:gradFill flip="none" rotWithShape="1">
            <a:gsLst>
              <a:gs pos="0">
                <a:srgbClr val="FF66FF">
                  <a:shade val="30000"/>
                  <a:satMod val="115000"/>
                </a:srgbClr>
              </a:gs>
              <a:gs pos="50000">
                <a:srgbClr val="FF66FF">
                  <a:shade val="67500"/>
                  <a:satMod val="115000"/>
                </a:srgbClr>
              </a:gs>
              <a:gs pos="100000">
                <a:srgbClr val="FF66FF">
                  <a:shade val="100000"/>
                  <a:satMod val="115000"/>
                </a:srgbClr>
              </a:gs>
            </a:gsLst>
            <a:path path="circle">
              <a:fillToRect l="50000" t="50000" r="50000" b="50000"/>
            </a:path>
            <a:tileRect/>
          </a:gra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1</a:t>
            </a:r>
            <a:endParaRPr lang="ms-MY" sz="2800" dirty="0">
              <a:ln>
                <a:solidFill>
                  <a:srgbClr val="FF0000"/>
                </a:solidFill>
              </a:ln>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929435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1227</Words>
  <Application>Microsoft Office PowerPoint</Application>
  <PresentationFormat>On-screen Show (4:3)</PresentationFormat>
  <Paragraphs>144</Paragraphs>
  <Slides>41</Slides>
  <Notes>0</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Office Theme</vt:lpstr>
      <vt:lpstr>1_Office Theme</vt:lpstr>
      <vt:lpstr>3_Office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dc:creator>
  <cp:lastModifiedBy>Unknown User</cp:lastModifiedBy>
  <cp:revision>8</cp:revision>
  <dcterms:created xsi:type="dcterms:W3CDTF">2013-12-16T19:26:14Z</dcterms:created>
  <dcterms:modified xsi:type="dcterms:W3CDTF">2013-12-22T07:15:10Z</dcterms:modified>
</cp:coreProperties>
</file>